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6" r:id="rId4"/>
    <p:sldId id="277" r:id="rId5"/>
    <p:sldId id="280" r:id="rId6"/>
    <p:sldId id="279" r:id="rId7"/>
    <p:sldId id="278" r:id="rId8"/>
    <p:sldId id="264" r:id="rId9"/>
    <p:sldId id="275" r:id="rId10"/>
    <p:sldId id="281" r:id="rId11"/>
    <p:sldId id="282" r:id="rId12"/>
    <p:sldId id="28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CCBDD9"/>
    <a:srgbClr val="B39DC7"/>
    <a:srgbClr val="22AFD0"/>
    <a:srgbClr val="C48DD7"/>
    <a:srgbClr val="F26A81"/>
    <a:srgbClr val="EA4867"/>
    <a:srgbClr val="F37187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3A56F-6535-FE0E-1560-56EFD746D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9625C5-E2B8-58C7-94D6-D8ECEE0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BF2D33-F9B1-7876-4971-0D25AC3D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FFE-13B5-46EC-A1C3-CC7DCE582D1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467A61-21CD-0F82-76B1-A85A6F03D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6E3560-6BFA-1189-190D-FABFEE25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AD5C-25F4-4DFD-9DF3-875A62AF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7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DA04B-5419-BD86-E6C9-EA3AEE99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7AFBAF-000C-821F-9407-FB6B7BC96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B5801-B507-B8BF-DD88-C9A054538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FFE-13B5-46EC-A1C3-CC7DCE582D1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FCD85-910D-03F2-C494-9DBFD1DE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C556FA-A38A-EACE-C17B-7F6CB0B3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AD5C-25F4-4DFD-9DF3-875A62AF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E0AA96-5397-9C08-243C-CA4B02F3C6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5A8856-1496-0BAB-DD4E-A9C180AD3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8E52-2E67-3984-BED4-E7A82758B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FFE-13B5-46EC-A1C3-CC7DCE582D1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0758CA-CFF4-BC9E-2AF4-DABC6BFD8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F2B5AA-334A-F3E4-18A3-2957C98A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AD5C-25F4-4DFD-9DF3-875A62AF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7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C4C1A-EF59-8E51-9DBD-FF318A575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36D505-1DD6-5674-5B28-3FF413B6D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ACC210-4BE5-A730-82F1-4FE3BB53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FFE-13B5-46EC-A1C3-CC7DCE582D1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DF125-17BF-5FB9-5535-1E8BD7F0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DDBF22-3CFA-63F1-2238-4D7FBC67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AD5C-25F4-4DFD-9DF3-875A62AF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7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7A19B-F8BC-C7AD-D47B-B6B2274F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4BE534-C78A-89FB-A30F-D19874478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B9A259-1FBB-66DC-A459-C1B8E3B54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FFE-13B5-46EC-A1C3-CC7DCE582D1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B27C98-2219-D62A-CBF9-53897556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FEE50B-7B52-EE79-191C-EEAD83FC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AD5C-25F4-4DFD-9DF3-875A62AF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4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3FA28-6AEA-BA2C-7F4D-93DDEB0F7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669B88-4E1B-971D-7AEE-FD98A19F4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5E4035-67F4-9630-51A6-EE8085A5B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66EB90-448C-0B9B-EC61-475D3E565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FFE-13B5-46EC-A1C3-CC7DCE582D1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3DBEEB-F87D-94FC-5506-69021E9EA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A912D4-D03F-CAAC-3402-43597095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AD5C-25F4-4DFD-9DF3-875A62AF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8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9A585-523A-30EE-EFAB-F2C99506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224E5D-497A-F0A1-299A-49F3CC421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F49DF6-116A-6058-B58E-5F7119426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F4DDC0C-53FF-0883-7561-2D973F176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3F5002-D2A4-0410-8708-0E574F222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D800DF-E4BF-80DA-9E2C-02B4D4E1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FFE-13B5-46EC-A1C3-CC7DCE582D1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4626F26-F9C8-DEF2-EB78-B05BBA69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1E5DA5-2FFF-CE87-7DAC-1BFB70A3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AD5C-25F4-4DFD-9DF3-875A62AF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5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3A606B-08EA-B590-93C4-450D8ED32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C82F2E-63FA-698A-9D8A-521721A48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FFE-13B5-46EC-A1C3-CC7DCE582D1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9F5677-4BBF-5A96-B273-2DCD4E3E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9089A2-C563-8D65-A3B9-069437DF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AD5C-25F4-4DFD-9DF3-875A62AF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886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9B2093-687D-77C1-90DA-3502B2FC3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FFE-13B5-46EC-A1C3-CC7DCE582D1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D68A99-19CA-2C60-1D85-F10D3FF9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62DD90-221B-C7F8-F809-9512C022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AD5C-25F4-4DFD-9DF3-875A62AF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03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8A7D0-5EAA-3164-DBEE-0FEECA61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9092AD-3A4D-36CA-339F-8D8809E2A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D1283D-3698-ED67-85EC-A9B8E425B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ED55FF-6BC5-CE03-C194-50A29E4A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FFE-13B5-46EC-A1C3-CC7DCE582D1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C30582-CD94-F5B9-CBC3-CC44C41C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EB023F-0B67-E163-B0A2-A56249E41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AD5C-25F4-4DFD-9DF3-875A62AF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65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054B9-CF1F-AA96-F1DD-55A116D4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5A0783-F7B0-8BC8-C357-D8D1FFE0D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4D2C21-98BF-B338-B648-B695AB9AD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265DF3-8030-A099-6E42-9E838494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83FFE-13B5-46EC-A1C3-CC7DCE582D1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8EA26B-A64B-6DC2-FA84-D5558550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CAE326-EAA5-9CC9-C062-06BF8098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AD5C-25F4-4DFD-9DF3-875A62AF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3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6E8C2-B066-C514-3700-15851C7BB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63A1FA-8C1E-3379-FC26-9732DEC64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8051C0-AA27-04B9-35F6-9AD019978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83FFE-13B5-46EC-A1C3-CC7DCE582D1E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335D12-2A74-C18B-09F7-C82F7C821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28EB4D-9753-B26C-AE38-9BA0123E2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5AD5C-25F4-4DFD-9DF3-875A62AF0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67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908AE1-5C15-63ED-D8F4-C66C994370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8" t="18764" r="48987" b="1761"/>
          <a:stretch/>
        </p:blipFill>
        <p:spPr>
          <a:xfrm rot="16200000">
            <a:off x="2661767" y="-2661766"/>
            <a:ext cx="6857996" cy="121815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D99AE-00FE-DA41-DA61-48C5F96F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4" y="-3"/>
            <a:ext cx="12191999" cy="6857999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Развитие коммуникативной </a:t>
            </a:r>
            <a:br>
              <a:rPr lang="ru-RU" sz="36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36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компетентности обучающихся</a:t>
            </a:r>
            <a:br>
              <a:rPr lang="ru-RU" sz="3600" b="1" i="1" dirty="0">
                <a:solidFill>
                  <a:srgbClr val="C48D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br>
              <a:rPr lang="ru-RU" sz="2000" b="1" i="1" dirty="0">
                <a:solidFill>
                  <a:srgbClr val="EA48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1600" b="1" i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                                                                                </a:t>
            </a:r>
            <a:r>
              <a:rPr lang="ru-RU" sz="1800" b="1" i="1" cap="none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Т</a:t>
            </a:r>
            <a:r>
              <a:rPr lang="ru-RU" sz="1800" b="1" i="1" cap="none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ворческая группа </a:t>
            </a:r>
            <a:r>
              <a:rPr lang="ru-RU" sz="1800" b="1" i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«Попугайчики»</a:t>
            </a:r>
            <a:br>
              <a:rPr lang="ru-RU" sz="1800" b="1" i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sz="1800" b="1" i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                                                                               </a:t>
            </a:r>
            <a:r>
              <a:rPr lang="ru-RU" sz="1800" i="1" cap="none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Направление: речевое развитие</a:t>
            </a:r>
            <a:br>
              <a:rPr lang="ru-RU" sz="1800" i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i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  <a:r>
              <a:rPr lang="ru-RU" sz="1800" i="1" cap="none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Выступающий: </a:t>
            </a:r>
            <a:br>
              <a:rPr lang="ru-RU" sz="1800" i="1" cap="none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i="1" cap="none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инструктор по физической культуре </a:t>
            </a:r>
            <a:br>
              <a:rPr lang="ru-RU" sz="1800" i="1" cap="none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i="1" cap="none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Иванова Виктория</a:t>
            </a:r>
            <a:br>
              <a:rPr lang="ru-RU" sz="1800" i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br>
              <a:rPr lang="ru-RU" sz="1800" i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ru-RU" sz="1800" i="1" cap="none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Барановская Полина, Салтыкова Юлия, </a:t>
            </a:r>
            <a:br>
              <a:rPr lang="ru-RU" sz="1800" i="1" cap="none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i="1" cap="none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ru-RU" sz="1800" i="1" cap="none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Забашта</a:t>
            </a:r>
            <a:r>
              <a:rPr lang="ru-RU" sz="1800" i="1" cap="none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Людмила, Удалова Екатерина,</a:t>
            </a:r>
            <a:br>
              <a:rPr lang="ru-RU" sz="1800" i="1" cap="none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i="1" cap="none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r>
              <a:rPr lang="ru-RU" sz="1800" i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Вишнева Диана, Титенко Мария</a:t>
            </a:r>
            <a:br>
              <a:rPr lang="ru-RU" sz="2000" i="1" cap="none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i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ru-RU" sz="1600" i="1" cap="none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Куратор творческой группы: Титенко Мария</a:t>
            </a:r>
            <a:endParaRPr lang="ru-RU" sz="25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8D2CA2-648A-E7B1-DEA1-A45DF4AD4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45" y="2511381"/>
            <a:ext cx="1710624" cy="305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81B2A61-33DC-3DEB-152E-6587722E6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52" y="2511381"/>
            <a:ext cx="2162354" cy="305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45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7499B5-B716-7FCB-D870-3DCA2576F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8" t="18764" r="48987" b="1761"/>
          <a:stretch/>
        </p:blipFill>
        <p:spPr>
          <a:xfrm rot="16200000">
            <a:off x="2661767" y="-2661766"/>
            <a:ext cx="6857996" cy="121815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D99AE-00FE-DA41-DA61-48C5F96F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4" y="-3"/>
            <a:ext cx="12191999" cy="6857999"/>
          </a:xfrm>
        </p:spPr>
        <p:txBody>
          <a:bodyPr>
            <a:normAutofit fontScale="90000"/>
          </a:bodyPr>
          <a:lstStyle/>
          <a:p>
            <a:pPr algn="ctr">
              <a:spcAft>
                <a:spcPts val="750"/>
              </a:spcAft>
            </a:pPr>
            <a:br>
              <a:rPr lang="ru-RU" sz="36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sz="36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sz="36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sz="36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sz="27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sz="27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sz="27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r>
              <a:rPr lang="ru-RU" sz="2800" b="1" u="sng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Упражнение №1 «Педагогические стороны моего имени».</a:t>
            </a:r>
            <a:br>
              <a:rPr lang="ru-RU" sz="28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br>
              <a:rPr lang="ru-RU" sz="28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6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Педагогам предлагается записать на листочке своё имя, </a:t>
            </a:r>
            <a:br>
              <a:rPr lang="ru-RU" sz="26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6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а затем “расшифровать” его, восприняв его как аббревиатуру, </a:t>
            </a:r>
            <a:br>
              <a:rPr lang="ru-RU" sz="26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6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называя при этом присущие себе педагогические характеристики.</a:t>
            </a:r>
            <a:b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b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Пример: ИРИНА.</a:t>
            </a:r>
            <a:b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И – искренняя,</a:t>
            </a:r>
            <a:b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Р – решительная,</a:t>
            </a:r>
            <a:b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И – инициативная,</a:t>
            </a:r>
            <a:b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Н – независимая,</a:t>
            </a:r>
            <a:b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А – альтруистка.</a:t>
            </a:r>
            <a:b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b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Цель: вспомнить и выделить главные педагогические качества.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endParaRPr lang="ru-RU" b="1" dirty="0">
              <a:solidFill>
                <a:srgbClr val="EA4867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3281708-D1C2-042E-507C-CF922E03A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9443" r="49450"/>
          <a:stretch/>
        </p:blipFill>
        <p:spPr bwMode="auto">
          <a:xfrm>
            <a:off x="2260101" y="3433759"/>
            <a:ext cx="947737" cy="9588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5047DB32-D8D1-C549-FAA6-6B1A3482A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50988" t="21470"/>
          <a:stretch/>
        </p:blipFill>
        <p:spPr bwMode="auto">
          <a:xfrm>
            <a:off x="8984161" y="3500017"/>
            <a:ext cx="947738" cy="9636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1213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7499B5-B716-7FCB-D870-3DCA2576F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8" t="18764" r="48987" b="1761"/>
          <a:stretch/>
        </p:blipFill>
        <p:spPr>
          <a:xfrm rot="16200000">
            <a:off x="2661767" y="-2661766"/>
            <a:ext cx="6857996" cy="121815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D99AE-00FE-DA41-DA61-48C5F96F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4" y="-3"/>
            <a:ext cx="12191999" cy="6857999"/>
          </a:xfrm>
        </p:spPr>
        <p:txBody>
          <a:bodyPr>
            <a:normAutofit fontScale="90000"/>
          </a:bodyPr>
          <a:lstStyle/>
          <a:p>
            <a:pPr algn="ctr">
              <a:spcAft>
                <a:spcPts val="750"/>
              </a:spcAft>
            </a:pPr>
            <a:br>
              <a:rPr lang="ru-RU" sz="36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sz="36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sz="36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sz="36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sz="27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sz="28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sz="2800" b="1" i="1" dirty="0">
                <a:solidFill>
                  <a:srgbClr val="CC00FF"/>
                </a:solidFill>
                <a:effectLst/>
                <a:latin typeface="Book Antiqua" panose="02040602050305030304" pitchFamily="18" charset="0"/>
              </a:rPr>
            </a:br>
            <a:r>
              <a:rPr lang="ru-RU" sz="2700" b="1" u="sng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Упражнение №2 «Неоднозначность эмоций».</a:t>
            </a:r>
            <a:b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b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Педагогам предлагается взять по одной карточке </a:t>
            </a:r>
            <a:b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с изображением эмоции, подумать и сказать, </a:t>
            </a:r>
            <a:b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почему та или иная эмоция ребенка может быть </a:t>
            </a:r>
            <a:b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интерпретирована педагогом по-иному.</a:t>
            </a:r>
            <a:b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b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Пример: эмоция удовольствия.</a:t>
            </a:r>
            <a:b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Удовольствие может испытывать ребенок, </a:t>
            </a:r>
            <a:b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причиняющий вред своему товарищу. </a:t>
            </a:r>
            <a:b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Педагог не поощрит такое проявление данной </a:t>
            </a:r>
            <a:b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положительной эмоции ребенком.</a:t>
            </a:r>
            <a:b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b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Цель: продемонстрировать компетентное умение педагога </a:t>
            </a:r>
            <a:br>
              <a:rPr lang="ru-RU" sz="22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оценить ситуацию с разных сторон.</a:t>
            </a:r>
            <a:br>
              <a:rPr lang="ru-RU" sz="1800" dirty="0">
                <a:solidFill>
                  <a:srgbClr val="CC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endParaRPr lang="ru-RU" b="1" dirty="0">
              <a:solidFill>
                <a:srgbClr val="EA4867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3281708-D1C2-042E-507C-CF922E03A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9443" r="49450"/>
          <a:stretch/>
        </p:blipFill>
        <p:spPr bwMode="auto">
          <a:xfrm>
            <a:off x="1495245" y="3204847"/>
            <a:ext cx="947737" cy="9588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5047DB32-D8D1-C549-FAA6-6B1A3482A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50988" t="21470"/>
          <a:stretch/>
        </p:blipFill>
        <p:spPr bwMode="auto">
          <a:xfrm>
            <a:off x="9749017" y="3204847"/>
            <a:ext cx="947738" cy="9636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3060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7499B5-B716-7FCB-D870-3DCA2576F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8" t="18764" r="48987" b="1761"/>
          <a:stretch/>
        </p:blipFill>
        <p:spPr>
          <a:xfrm rot="16200000">
            <a:off x="2661767" y="-2661766"/>
            <a:ext cx="6857996" cy="121815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D99AE-00FE-DA41-DA61-48C5F96F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4" y="-3"/>
            <a:ext cx="12191999" cy="6857999"/>
          </a:xfrm>
        </p:spPr>
        <p:txBody>
          <a:bodyPr>
            <a:normAutofit fontScale="90000"/>
          </a:bodyPr>
          <a:lstStyle/>
          <a:p>
            <a:pPr algn="ctr">
              <a:spcAft>
                <a:spcPts val="750"/>
              </a:spcAft>
            </a:pPr>
            <a:br>
              <a:rPr lang="ru-RU" sz="36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sz="36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sz="36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sz="36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sz="27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sz="28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sz="27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r>
              <a:rPr lang="ru-RU" sz="2700" b="1" u="sng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Упражнение №3 «Опиши тремя словами».</a:t>
            </a:r>
            <a:b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b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Каждому педагогу достается по одной фигурке предмета, </a:t>
            </a:r>
            <a:b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относящемуся к теме детского сада (или школы). </a:t>
            </a:r>
            <a:b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Задача педагога описать выпавший предмет </a:t>
            </a:r>
            <a:b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с помощью двух-трёх слов, не называя его. </a:t>
            </a:r>
            <a:b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Остальные участники угадывают, что это за предмет.</a:t>
            </a:r>
            <a:b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 </a:t>
            </a:r>
            <a:b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Пример: будильник.</a:t>
            </a:r>
            <a:b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Звенящий, утренний, побуждающий встать.</a:t>
            </a:r>
            <a:br>
              <a:rPr lang="ru-RU" sz="2700" b="1" i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br>
              <a:rPr lang="ru-RU" sz="27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Цель: подтвердить важность умения педагогов быстро </a:t>
            </a:r>
            <a:br>
              <a:rPr lang="ru-RU" sz="22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ориентироваться в возникшей ситуации в детском коллективе, </a:t>
            </a:r>
            <a:br>
              <a:rPr lang="ru-RU" sz="22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rgbClr val="CC00FF"/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быстро подбирать слова.</a:t>
            </a:r>
            <a:br>
              <a:rPr lang="ru-RU" sz="1800" dirty="0">
                <a:solidFill>
                  <a:srgbClr val="CC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endParaRPr lang="ru-RU" b="1" dirty="0">
              <a:solidFill>
                <a:srgbClr val="EA4867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3281708-D1C2-042E-507C-CF922E03A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9443" r="49450"/>
          <a:stretch/>
        </p:blipFill>
        <p:spPr bwMode="auto">
          <a:xfrm>
            <a:off x="1427724" y="3847321"/>
            <a:ext cx="947737" cy="9588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5047DB32-D8D1-C549-FAA6-6B1A3482A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50988" t="21470"/>
          <a:stretch/>
        </p:blipFill>
        <p:spPr bwMode="auto">
          <a:xfrm>
            <a:off x="9816538" y="3847321"/>
            <a:ext cx="947738" cy="9636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643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3B90AE-CE9E-8D95-E7ED-CD3092CF7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8" t="18764" r="48987" b="1761"/>
          <a:stretch/>
        </p:blipFill>
        <p:spPr>
          <a:xfrm rot="16200000">
            <a:off x="2661767" y="-2661766"/>
            <a:ext cx="6857996" cy="121815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D99AE-00FE-DA41-DA61-48C5F96F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4" y="-3"/>
            <a:ext cx="12191999" cy="6857999"/>
          </a:xfrm>
        </p:spPr>
        <p:txBody>
          <a:bodyPr>
            <a:normAutofit/>
          </a:bodyPr>
          <a:lstStyle/>
          <a:p>
            <a:pPr algn="ctr"/>
            <a:br>
              <a:rPr lang="ru-RU" sz="4000" b="1" i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r>
              <a:rPr lang="ru-RU" sz="4000" b="1" i="1" dirty="0">
                <a:solidFill>
                  <a:srgbClr val="CC00FF"/>
                </a:solidFill>
                <a:latin typeface="Book Antiqua" panose="02040602050305030304" pitchFamily="18" charset="0"/>
              </a:rPr>
              <a:t>«Коммуникативная компетентность» </a:t>
            </a:r>
            <a:br>
              <a:rPr lang="ru-RU" sz="36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r>
              <a:rPr lang="ru-RU" sz="3600" b="1" u="sng" dirty="0">
                <a:solidFill>
                  <a:srgbClr val="CC00FF"/>
                </a:solidFill>
                <a:latin typeface="Book Antiqua" panose="02040602050305030304" pitchFamily="18" charset="0"/>
              </a:rPr>
              <a:t>_________________________________________</a:t>
            </a:r>
            <a:br>
              <a:rPr lang="ru-RU" sz="3600" b="1" u="sng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sz="3600" b="1" u="sng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r>
              <a:rPr lang="ru-RU" sz="3600" b="1" i="1" dirty="0">
                <a:solidFill>
                  <a:srgbClr val="CC00FF"/>
                </a:solidFill>
                <a:latin typeface="Book Antiqua" panose="02040602050305030304" pitchFamily="18" charset="0"/>
              </a:rPr>
              <a:t>это способность устанавливать </a:t>
            </a:r>
            <a:br>
              <a:rPr lang="ru-RU" sz="3600" b="1" i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r>
              <a:rPr lang="ru-RU" sz="3600" b="1" i="1" dirty="0">
                <a:solidFill>
                  <a:srgbClr val="CC00FF"/>
                </a:solidFill>
                <a:latin typeface="Book Antiqua" panose="02040602050305030304" pitchFamily="18" charset="0"/>
              </a:rPr>
              <a:t>и поддерживать контакты с другими </a:t>
            </a:r>
            <a:br>
              <a:rPr lang="ru-RU" sz="3600" b="1" i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r>
              <a:rPr lang="ru-RU" sz="3600" b="1" i="1" dirty="0">
                <a:solidFill>
                  <a:srgbClr val="CC00FF"/>
                </a:solidFill>
                <a:latin typeface="Book Antiqua" panose="02040602050305030304" pitchFamily="18" charset="0"/>
              </a:rPr>
              <a:t>людьми, выбирать адекватные </a:t>
            </a:r>
            <a:br>
              <a:rPr lang="ru-RU" sz="3600" b="1" i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r>
              <a:rPr lang="ru-RU" sz="3600" b="1" i="1" dirty="0">
                <a:solidFill>
                  <a:srgbClr val="CC00FF"/>
                </a:solidFill>
                <a:latin typeface="Book Antiqua" panose="02040602050305030304" pitchFamily="18" charset="0"/>
              </a:rPr>
              <a:t>стратегии коммуникации</a:t>
            </a:r>
            <a:br>
              <a:rPr lang="ru-RU" sz="4000" b="1" u="sng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endParaRPr lang="ru-RU" sz="3600" b="1" dirty="0">
              <a:solidFill>
                <a:srgbClr val="EA4867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D07A17D-DA36-915C-18A3-C17ABFF64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9443" r="49450"/>
          <a:stretch/>
        </p:blipFill>
        <p:spPr bwMode="auto">
          <a:xfrm>
            <a:off x="1304814" y="4751186"/>
            <a:ext cx="947737" cy="9588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5747064-3C02-AF08-9A81-2264DF5C6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50988" t="21470"/>
          <a:stretch/>
        </p:blipFill>
        <p:spPr bwMode="auto">
          <a:xfrm>
            <a:off x="9939448" y="4751186"/>
            <a:ext cx="947738" cy="9636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9425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3B90AE-CE9E-8D95-E7ED-CD3092CF7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8" t="18764" r="48987" b="1761"/>
          <a:stretch/>
        </p:blipFill>
        <p:spPr>
          <a:xfrm rot="16200000">
            <a:off x="2661767" y="-2661766"/>
            <a:ext cx="6857996" cy="121815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D99AE-00FE-DA41-DA61-48C5F96F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4" y="-3"/>
            <a:ext cx="12191999" cy="68579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C00FF"/>
                </a:solidFill>
                <a:latin typeface="Book Antiqua" panose="02040602050305030304" pitchFamily="18" charset="0"/>
              </a:rPr>
              <a:t>Коммуникативная компетенция </a:t>
            </a:r>
            <a:br>
              <a:rPr lang="ru-RU" sz="32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r>
              <a:rPr lang="ru-RU" sz="3200" b="1" dirty="0">
                <a:solidFill>
                  <a:srgbClr val="CC00FF"/>
                </a:solidFill>
                <a:latin typeface="Book Antiqua" panose="02040602050305030304" pitchFamily="18" charset="0"/>
              </a:rPr>
              <a:t>проявляется в следующих умениях: </a:t>
            </a:r>
            <a:br>
              <a:rPr lang="ru-RU" sz="32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sz="32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sz="32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sz="32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sz="32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sz="32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sz="32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sz="32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sz="32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endParaRPr lang="ru-RU" sz="3200" b="1" dirty="0">
              <a:solidFill>
                <a:srgbClr val="CC00FF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Блок-схема: знак завершения 3">
            <a:extLst>
              <a:ext uri="{FF2B5EF4-FFF2-40B4-BE49-F238E27FC236}">
                <a16:creationId xmlns:a16="http://schemas.microsoft.com/office/drawing/2014/main" id="{9BAEB477-F435-E078-7D4E-ADA3E389E473}"/>
              </a:ext>
            </a:extLst>
          </p:cNvPr>
          <p:cNvSpPr/>
          <p:nvPr/>
        </p:nvSpPr>
        <p:spPr>
          <a:xfrm>
            <a:off x="1619714" y="4694347"/>
            <a:ext cx="5249215" cy="862885"/>
          </a:xfrm>
          <a:prstGeom prst="flowChartTerminator">
            <a:avLst/>
          </a:prstGeom>
          <a:solidFill>
            <a:srgbClr val="B39DC7"/>
          </a:solidFill>
          <a:ln w="38100">
            <a:solidFill>
              <a:srgbClr val="22AFD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Вступление в контакт с любым типом собеседника с учетом его особенностей</a:t>
            </a:r>
          </a:p>
        </p:txBody>
      </p:sp>
      <p:sp>
        <p:nvSpPr>
          <p:cNvPr id="5" name="Блок-схема: знак завершения 4">
            <a:extLst>
              <a:ext uri="{FF2B5EF4-FFF2-40B4-BE49-F238E27FC236}">
                <a16:creationId xmlns:a16="http://schemas.microsoft.com/office/drawing/2014/main" id="{F449B522-2AE9-A714-D286-B59D58D4BED6}"/>
              </a:ext>
            </a:extLst>
          </p:cNvPr>
          <p:cNvSpPr/>
          <p:nvPr/>
        </p:nvSpPr>
        <p:spPr>
          <a:xfrm>
            <a:off x="1619714" y="2260236"/>
            <a:ext cx="5249215" cy="862884"/>
          </a:xfrm>
          <a:prstGeom prst="flowChartTerminator">
            <a:avLst/>
          </a:prstGeom>
          <a:solidFill>
            <a:srgbClr val="B39DC7"/>
          </a:solidFill>
          <a:ln w="38100">
            <a:solidFill>
              <a:srgbClr val="22AFD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Соблюдение норм и правил при общении, в том числе невербальных</a:t>
            </a:r>
          </a:p>
        </p:txBody>
      </p:sp>
      <p:sp>
        <p:nvSpPr>
          <p:cNvPr id="6" name="Блок-схема: знак завершения 5">
            <a:extLst>
              <a:ext uri="{FF2B5EF4-FFF2-40B4-BE49-F238E27FC236}">
                <a16:creationId xmlns:a16="http://schemas.microsoft.com/office/drawing/2014/main" id="{3D5FCAC7-B562-CEE3-C952-BBB763733677}"/>
              </a:ext>
            </a:extLst>
          </p:cNvPr>
          <p:cNvSpPr/>
          <p:nvPr/>
        </p:nvSpPr>
        <p:spPr>
          <a:xfrm>
            <a:off x="1619714" y="3470851"/>
            <a:ext cx="3398168" cy="862884"/>
          </a:xfrm>
          <a:prstGeom prst="flowChartTerminator">
            <a:avLst/>
          </a:prstGeom>
          <a:solidFill>
            <a:srgbClr val="B39DC7"/>
          </a:solidFill>
          <a:ln w="38100">
            <a:solidFill>
              <a:srgbClr val="22AFD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Проявление уважения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 чужому мнению</a:t>
            </a:r>
          </a:p>
        </p:txBody>
      </p:sp>
      <p:sp>
        <p:nvSpPr>
          <p:cNvPr id="7" name="Блок-схема: знак завершения 6">
            <a:extLst>
              <a:ext uri="{FF2B5EF4-FFF2-40B4-BE49-F238E27FC236}">
                <a16:creationId xmlns:a16="http://schemas.microsoft.com/office/drawing/2014/main" id="{B63B8876-AB9E-F3F7-5188-6A0D5B236DF9}"/>
              </a:ext>
            </a:extLst>
          </p:cNvPr>
          <p:cNvSpPr/>
          <p:nvPr/>
        </p:nvSpPr>
        <p:spPr>
          <a:xfrm>
            <a:off x="5386880" y="3470851"/>
            <a:ext cx="5249215" cy="862884"/>
          </a:xfrm>
          <a:prstGeom prst="flowChartTerminator">
            <a:avLst/>
          </a:prstGeom>
          <a:solidFill>
            <a:srgbClr val="B39DC7"/>
          </a:solidFill>
          <a:ln w="38100">
            <a:solidFill>
              <a:srgbClr val="22AFD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Культурное аргументирование и отстаивание собственного мнения</a:t>
            </a:r>
          </a:p>
        </p:txBody>
      </p:sp>
      <p:sp>
        <p:nvSpPr>
          <p:cNvPr id="8" name="Блок-схема: знак завершения 7">
            <a:extLst>
              <a:ext uri="{FF2B5EF4-FFF2-40B4-BE49-F238E27FC236}">
                <a16:creationId xmlns:a16="http://schemas.microsoft.com/office/drawing/2014/main" id="{E2398C02-4D7B-956D-D6FB-171FF942028A}"/>
              </a:ext>
            </a:extLst>
          </p:cNvPr>
          <p:cNvSpPr/>
          <p:nvPr/>
        </p:nvSpPr>
        <p:spPr>
          <a:xfrm>
            <a:off x="7237928" y="2260236"/>
            <a:ext cx="3399292" cy="862884"/>
          </a:xfrm>
          <a:prstGeom prst="flowChartTerminator">
            <a:avLst/>
          </a:prstGeom>
          <a:solidFill>
            <a:srgbClr val="B39DC7"/>
          </a:solidFill>
          <a:ln w="38100">
            <a:solidFill>
              <a:srgbClr val="22AFD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Поддержание и стимулирование диалога </a:t>
            </a:r>
          </a:p>
        </p:txBody>
      </p:sp>
      <p:sp>
        <p:nvSpPr>
          <p:cNvPr id="9" name="Блок-схема: знак завершения 8">
            <a:extLst>
              <a:ext uri="{FF2B5EF4-FFF2-40B4-BE49-F238E27FC236}">
                <a16:creationId xmlns:a16="http://schemas.microsoft.com/office/drawing/2014/main" id="{4D3495CB-F08A-F86C-CDB4-C09642BF82CD}"/>
              </a:ext>
            </a:extLst>
          </p:cNvPr>
          <p:cNvSpPr/>
          <p:nvPr/>
        </p:nvSpPr>
        <p:spPr>
          <a:xfrm>
            <a:off x="7237927" y="4694347"/>
            <a:ext cx="3398168" cy="862885"/>
          </a:xfrm>
          <a:prstGeom prst="flowChartTerminator">
            <a:avLst/>
          </a:prstGeom>
          <a:solidFill>
            <a:srgbClr val="B39DC7"/>
          </a:solidFill>
          <a:ln w="38100">
            <a:solidFill>
              <a:srgbClr val="22AFD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Смена речевого поведения (при необходимости)</a:t>
            </a:r>
          </a:p>
        </p:txBody>
      </p:sp>
    </p:spTree>
    <p:extLst>
      <p:ext uri="{BB962C8B-B14F-4D97-AF65-F5344CB8AC3E}">
        <p14:creationId xmlns:p14="http://schemas.microsoft.com/office/powerpoint/2010/main" val="427753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3B90AE-CE9E-8D95-E7ED-CD3092CF7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8" t="18764" r="48987" b="1761"/>
          <a:stretch/>
        </p:blipFill>
        <p:spPr>
          <a:xfrm rot="16200000">
            <a:off x="2661767" y="-2661766"/>
            <a:ext cx="6857996" cy="121815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D99AE-00FE-DA41-DA61-48C5F96F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4" y="-3"/>
            <a:ext cx="12191999" cy="685799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C00FF"/>
                </a:solidFill>
                <a:latin typeface="Book Antiqua" panose="02040602050305030304" pitchFamily="18" charset="0"/>
              </a:rPr>
              <a:t>Методы формирования </a:t>
            </a:r>
            <a:br>
              <a:rPr lang="ru-RU" sz="36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r>
              <a:rPr lang="ru-RU" sz="3600" b="1" dirty="0">
                <a:solidFill>
                  <a:srgbClr val="CC00FF"/>
                </a:solidFill>
                <a:latin typeface="Book Antiqua" panose="02040602050305030304" pitchFamily="18" charset="0"/>
              </a:rPr>
              <a:t>коммуникативной компетентности:</a:t>
            </a:r>
            <a:br>
              <a:rPr lang="ru-RU" sz="3600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sz="3600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sz="3600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sz="3600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sz="3600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sz="3600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sz="3600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endParaRPr lang="ru-RU" sz="3600" b="1" dirty="0">
              <a:solidFill>
                <a:srgbClr val="EA4867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Блок-схема: типовой процесс 8">
            <a:extLst>
              <a:ext uri="{FF2B5EF4-FFF2-40B4-BE49-F238E27FC236}">
                <a16:creationId xmlns:a16="http://schemas.microsoft.com/office/drawing/2014/main" id="{81486542-738A-3420-F8FA-11A6CAE7CE91}"/>
              </a:ext>
            </a:extLst>
          </p:cNvPr>
          <p:cNvSpPr/>
          <p:nvPr/>
        </p:nvSpPr>
        <p:spPr>
          <a:xfrm>
            <a:off x="7298027" y="2587043"/>
            <a:ext cx="3225899" cy="1078605"/>
          </a:xfrm>
          <a:prstGeom prst="flowChartPredefinedProcess">
            <a:avLst/>
          </a:prstGeom>
          <a:solidFill>
            <a:srgbClr val="C48DD7"/>
          </a:solidFill>
          <a:ln w="38100">
            <a:solidFill>
              <a:srgbClr val="22AFD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Ролевые и деловые игры </a:t>
            </a:r>
          </a:p>
        </p:txBody>
      </p:sp>
      <p:sp>
        <p:nvSpPr>
          <p:cNvPr id="10" name="Блок-схема: типовой процесс 9">
            <a:extLst>
              <a:ext uri="{FF2B5EF4-FFF2-40B4-BE49-F238E27FC236}">
                <a16:creationId xmlns:a16="http://schemas.microsoft.com/office/drawing/2014/main" id="{497F76A6-3799-B2A7-22C0-B7711188F16A}"/>
              </a:ext>
            </a:extLst>
          </p:cNvPr>
          <p:cNvSpPr/>
          <p:nvPr/>
        </p:nvSpPr>
        <p:spPr>
          <a:xfrm>
            <a:off x="1668074" y="2630509"/>
            <a:ext cx="3225899" cy="1078605"/>
          </a:xfrm>
          <a:prstGeom prst="flowChartPredefinedProcess">
            <a:avLst/>
          </a:prstGeom>
          <a:solidFill>
            <a:srgbClr val="C48DD7"/>
          </a:solidFill>
          <a:ln w="38100">
            <a:solidFill>
              <a:srgbClr val="22AFD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Учебный диалог </a:t>
            </a:r>
          </a:p>
        </p:txBody>
      </p:sp>
      <p:sp>
        <p:nvSpPr>
          <p:cNvPr id="11" name="Блок-схема: типовой процесс 10">
            <a:extLst>
              <a:ext uri="{FF2B5EF4-FFF2-40B4-BE49-F238E27FC236}">
                <a16:creationId xmlns:a16="http://schemas.microsoft.com/office/drawing/2014/main" id="{3DFF3822-0B35-5EFD-88EF-4F41DDC62ADA}"/>
              </a:ext>
            </a:extLst>
          </p:cNvPr>
          <p:cNvSpPr/>
          <p:nvPr/>
        </p:nvSpPr>
        <p:spPr>
          <a:xfrm>
            <a:off x="4670479" y="4320861"/>
            <a:ext cx="2871988" cy="1078604"/>
          </a:xfrm>
          <a:prstGeom prst="flowChartPredefinedProcess">
            <a:avLst/>
          </a:prstGeom>
          <a:solidFill>
            <a:srgbClr val="C48DD7"/>
          </a:solidFill>
          <a:ln w="38100">
            <a:solidFill>
              <a:srgbClr val="22AFD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Обсуждения</a:t>
            </a:r>
          </a:p>
        </p:txBody>
      </p:sp>
    </p:spTree>
    <p:extLst>
      <p:ext uri="{BB962C8B-B14F-4D97-AF65-F5344CB8AC3E}">
        <p14:creationId xmlns:p14="http://schemas.microsoft.com/office/powerpoint/2010/main" val="68094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3B90AE-CE9E-8D95-E7ED-CD3092CF7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8" t="18764" r="48987" b="1761"/>
          <a:stretch/>
        </p:blipFill>
        <p:spPr>
          <a:xfrm rot="16200000">
            <a:off x="2661767" y="-2661766"/>
            <a:ext cx="6857996" cy="121815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D99AE-00FE-DA41-DA61-48C5F96F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03" y="2050958"/>
            <a:ext cx="4653566" cy="275607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sz="36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sz="36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sz="36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sz="36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sz="36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sz="40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r>
              <a:rPr lang="ru-RU" sz="4000" b="1" dirty="0">
                <a:solidFill>
                  <a:srgbClr val="CC00FF"/>
                </a:solidFill>
                <a:latin typeface="Book Antiqua" panose="02040602050305030304" pitchFamily="18" charset="0"/>
              </a:rPr>
              <a:t>Развитие коммуникативной </a:t>
            </a:r>
            <a:br>
              <a:rPr lang="ru-RU" sz="40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r>
              <a:rPr lang="ru-RU" sz="4000" b="1" dirty="0">
                <a:solidFill>
                  <a:srgbClr val="CC00FF"/>
                </a:solidFill>
                <a:latin typeface="Book Antiqua" panose="02040602050305030304" pitchFamily="18" charset="0"/>
              </a:rPr>
              <a:t>компетентности </a:t>
            </a:r>
            <a:br>
              <a:rPr lang="ru-RU" sz="40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r>
              <a:rPr lang="ru-RU" sz="4000" b="1" dirty="0">
                <a:solidFill>
                  <a:srgbClr val="CC00FF"/>
                </a:solidFill>
                <a:latin typeface="Book Antiqua" panose="02040602050305030304" pitchFamily="18" charset="0"/>
              </a:rPr>
              <a:t>происходит и в </a:t>
            </a:r>
            <a:br>
              <a:rPr lang="ru-RU" sz="40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r>
              <a:rPr lang="ru-RU" sz="4000" b="1" dirty="0">
                <a:solidFill>
                  <a:srgbClr val="CC00FF"/>
                </a:solidFill>
                <a:latin typeface="Book Antiqua" panose="02040602050305030304" pitchFamily="18" charset="0"/>
              </a:rPr>
              <a:t>процессе свободной </a:t>
            </a:r>
            <a:br>
              <a:rPr lang="ru-RU" sz="40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r>
              <a:rPr lang="ru-RU" sz="4000" b="1" dirty="0">
                <a:solidFill>
                  <a:srgbClr val="CC00FF"/>
                </a:solidFill>
                <a:latin typeface="Book Antiqua" panose="02040602050305030304" pitchFamily="18" charset="0"/>
              </a:rPr>
              <a:t>игры, когда дети стремятся быстро </a:t>
            </a:r>
            <a:br>
              <a:rPr lang="ru-RU" sz="40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r>
              <a:rPr lang="ru-RU" sz="4000" b="1" dirty="0">
                <a:solidFill>
                  <a:srgbClr val="CC00FF"/>
                </a:solidFill>
                <a:latin typeface="Book Antiqua" panose="02040602050305030304" pitchFamily="18" charset="0"/>
              </a:rPr>
              <a:t>понять друг друга </a:t>
            </a:r>
            <a:br>
              <a:rPr lang="ru-RU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sz="36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sz="36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sz="36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sz="36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sz="36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sz="36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endParaRPr lang="ru-RU" sz="3600" b="1" dirty="0">
              <a:solidFill>
                <a:srgbClr val="CC00FF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592A54-C3BE-29D1-C0F9-A0788FD8C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66" b="88021" l="14861" r="50293">
                        <a14:foregroundMark x1="47218" y1="43359" x2="47218" y2="43359"/>
                        <a14:foregroundMark x1="42606" y1="58464" x2="42606" y2="58464"/>
                        <a14:foregroundMark x1="41508" y1="68880" x2="41508" y2="68880"/>
                        <a14:foregroundMark x1="33895" y1="69271" x2="33895" y2="69271"/>
                        <a14:foregroundMark x1="32650" y1="65234" x2="32650" y2="65234"/>
                        <a14:foregroundMark x1="32357" y1="58203" x2="32357" y2="58203"/>
                        <a14:foregroundMark x1="28404" y1="78125" x2="28404" y2="78125"/>
                        <a14:foregroundMark x1="30307" y1="78125" x2="30307" y2="78125"/>
                        <a14:foregroundMark x1="27965" y1="73047" x2="27965" y2="73047"/>
                        <a14:foregroundMark x1="37482" y1="83594" x2="37482" y2="83594"/>
                        <a14:foregroundMark x1="40996" y1="80339" x2="40996" y2="80339"/>
                        <a14:foregroundMark x1="44070" y1="80208" x2="44070" y2="80208"/>
                        <a14:foregroundMark x1="41215" y1="75521" x2="41215" y2="75521"/>
                        <a14:foregroundMark x1="49195" y1="71745" x2="49195" y2="71745"/>
                        <a14:foregroundMark x1="46925" y1="71354" x2="46925" y2="71354"/>
                        <a14:foregroundMark x1="35359" y1="53385" x2="35359" y2="53385"/>
                        <a14:foregroundMark x1="34553" y1="52734" x2="34553" y2="52734"/>
                        <a14:foregroundMark x1="23060" y1="76693" x2="23060" y2="76693"/>
                        <a14:foregroundMark x1="18594" y1="75651" x2="18594" y2="75651"/>
                        <a14:foregroundMark x1="19473" y1="81641" x2="19473" y2="81641"/>
                        <a14:foregroundMark x1="18521" y1="81120" x2="18521" y2="81120"/>
                        <a14:foregroundMark x1="19619" y1="74349" x2="19619" y2="74349"/>
                        <a14:foregroundMark x1="24085" y1="83594" x2="24085" y2="83594"/>
                        <a14:foregroundMark x1="41069" y1="77604" x2="41069" y2="77604"/>
                        <a14:foregroundMark x1="45754" y1="72135" x2="45754" y2="72135"/>
                        <a14:foregroundMark x1="47877" y1="70443" x2="47877" y2="70443"/>
                        <a14:foregroundMark x1="42167" y1="53385" x2="42167" y2="53385"/>
                        <a14:foregroundMark x1="34187" y1="53255" x2="34187" y2="53255"/>
                        <a14:foregroundMark x1="36823" y1="75000" x2="36823" y2="75000"/>
                      </a14:backgroundRemoval>
                    </a14:imgEffect>
                  </a14:imgLayer>
                </a14:imgProps>
              </a:ext>
            </a:extLst>
          </a:blip>
          <a:srcRect l="14789" t="33606" r="49084" b="11719"/>
          <a:stretch/>
        </p:blipFill>
        <p:spPr>
          <a:xfrm>
            <a:off x="1223493" y="1280004"/>
            <a:ext cx="4992710" cy="42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3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3B90AE-CE9E-8D95-E7ED-CD3092CF7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8" t="18764" r="48987" b="1761"/>
          <a:stretch/>
        </p:blipFill>
        <p:spPr>
          <a:xfrm rot="16200000">
            <a:off x="2661767" y="-2661766"/>
            <a:ext cx="6857996" cy="121815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D99AE-00FE-DA41-DA61-48C5F96F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4" y="-3"/>
            <a:ext cx="12191999" cy="6857999"/>
          </a:xfrm>
        </p:spPr>
        <p:txBody>
          <a:bodyPr>
            <a:normAutofit/>
          </a:bodyPr>
          <a:lstStyle/>
          <a:p>
            <a:pPr algn="ctr"/>
            <a:endParaRPr lang="ru-RU" sz="3600" b="1" dirty="0">
              <a:solidFill>
                <a:srgbClr val="EA4867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69D83C-9C00-64FF-EA6F-8A361C112A51}"/>
              </a:ext>
            </a:extLst>
          </p:cNvPr>
          <p:cNvSpPr/>
          <p:nvPr/>
        </p:nvSpPr>
        <p:spPr>
          <a:xfrm>
            <a:off x="1133341" y="862884"/>
            <a:ext cx="9890974" cy="5035639"/>
          </a:xfrm>
          <a:prstGeom prst="rect">
            <a:avLst/>
          </a:prstGeom>
          <a:solidFill>
            <a:srgbClr val="CCBDD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4F8F41-DC45-C74E-1E66-0949AB5C5D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73" b="97005" l="14275" r="46047">
                        <a14:foregroundMark x1="19912" y1="56510" x2="19912" y2="56510"/>
                        <a14:foregroundMark x1="19473" y1="62109" x2="19473" y2="62109"/>
                        <a14:foregroundMark x1="18228" y1="61719" x2="18228" y2="61719"/>
                      </a14:backgroundRemoval>
                    </a14:imgEffect>
                  </a14:imgLayer>
                </a14:imgProps>
              </a:ext>
            </a:extLst>
          </a:blip>
          <a:srcRect l="13943" t="32293" r="53627" b="2887"/>
          <a:stretch/>
        </p:blipFill>
        <p:spPr>
          <a:xfrm>
            <a:off x="3044687" y="4"/>
            <a:ext cx="6102625" cy="68579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477921-3EA9-FB60-1974-151241D67672}"/>
              </a:ext>
            </a:extLst>
          </p:cNvPr>
          <p:cNvSpPr txBox="1"/>
          <p:nvPr/>
        </p:nvSpPr>
        <p:spPr>
          <a:xfrm>
            <a:off x="3350394" y="4802161"/>
            <a:ext cx="5512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C00FF"/>
                </a:solidFill>
                <a:latin typeface="Book Antiqua" panose="02040602050305030304" pitchFamily="18" charset="0"/>
              </a:rPr>
              <a:t>Общительность     Терпимость   </a:t>
            </a:r>
            <a:br>
              <a:rPr lang="ru-RU" sz="2400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r>
              <a:rPr lang="ru-RU" sz="2400" b="1" dirty="0">
                <a:solidFill>
                  <a:srgbClr val="CC00FF"/>
                </a:solidFill>
                <a:latin typeface="Book Antiqua" panose="02040602050305030304" pitchFamily="18" charset="0"/>
              </a:rPr>
              <a:t>Доброжелательность     Активность</a:t>
            </a:r>
          </a:p>
          <a:p>
            <a:pPr algn="ctr"/>
            <a:r>
              <a:rPr lang="ru-RU" sz="2400" b="1" dirty="0">
                <a:solidFill>
                  <a:srgbClr val="CC00FF"/>
                </a:solidFill>
                <a:latin typeface="Book Antiqua" panose="02040602050305030304" pitchFamily="18" charset="0"/>
              </a:rPr>
              <a:t>Самостоятельность     Тактичность</a:t>
            </a:r>
          </a:p>
          <a:p>
            <a:pPr algn="ctr"/>
            <a:r>
              <a:rPr lang="ru-RU" sz="2400" b="1" dirty="0">
                <a:solidFill>
                  <a:srgbClr val="CC00FF"/>
                </a:solidFill>
                <a:latin typeface="Book Antiqua" panose="02040602050305030304" pitchFamily="18" charset="0"/>
              </a:rPr>
              <a:t>Увлечённость     Самообладание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00FBD120-2BDD-D21F-B7B8-8032DBB98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3" t="20926" r="21709" b="21556"/>
          <a:stretch/>
        </p:blipFill>
        <p:spPr bwMode="auto">
          <a:xfrm rot="12467802" flipV="1">
            <a:off x="1431769" y="3195771"/>
            <a:ext cx="1691504" cy="94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BA0B74E0-D4D8-D2AA-4D38-A5AEEB17F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3" t="20926" r="21709" b="21556"/>
          <a:stretch/>
        </p:blipFill>
        <p:spPr bwMode="auto">
          <a:xfrm rot="19880574" flipV="1">
            <a:off x="9281177" y="3203599"/>
            <a:ext cx="1691504" cy="94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81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3B90AE-CE9E-8D95-E7ED-CD3092CF7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8" t="18764" r="48987" b="1761"/>
          <a:stretch/>
        </p:blipFill>
        <p:spPr>
          <a:xfrm rot="16200000">
            <a:off x="2661767" y="-2661766"/>
            <a:ext cx="6857996" cy="121815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D99AE-00FE-DA41-DA61-48C5F96F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4" y="-3"/>
            <a:ext cx="12191999" cy="6857999"/>
          </a:xfrm>
        </p:spPr>
        <p:txBody>
          <a:bodyPr>
            <a:normAutofit/>
          </a:bodyPr>
          <a:lstStyle/>
          <a:p>
            <a:pPr algn="ctr"/>
            <a:endParaRPr lang="ru-RU" sz="3600" b="1" dirty="0">
              <a:solidFill>
                <a:srgbClr val="EA4867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3EE179-1E07-CFE5-389D-C19E72A9DA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29" t="19140" r="48662" b="1948"/>
          <a:stretch/>
        </p:blipFill>
        <p:spPr>
          <a:xfrm>
            <a:off x="4270070" y="1044258"/>
            <a:ext cx="3645248" cy="47694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D1E833-B479-122B-CFF8-D5AA61B247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02" t="33112" r="50000" b="25059"/>
          <a:stretch/>
        </p:blipFill>
        <p:spPr>
          <a:xfrm>
            <a:off x="8010113" y="1136560"/>
            <a:ext cx="2801888" cy="21121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7DCB7C-5699-7550-4743-33942C7144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02" t="33112" r="50000" b="25059"/>
          <a:stretch/>
        </p:blipFill>
        <p:spPr>
          <a:xfrm flipH="1">
            <a:off x="1379999" y="3609303"/>
            <a:ext cx="2801887" cy="21121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5C004C-C296-C1AC-64D4-190E48D34E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02" t="33112" r="50000" b="25059"/>
          <a:stretch/>
        </p:blipFill>
        <p:spPr>
          <a:xfrm>
            <a:off x="8080659" y="3609304"/>
            <a:ext cx="2801888" cy="21121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C3A33B-AE1A-F2EF-5A0E-D1C4CD9F2E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802" t="33112" r="50000" b="25059"/>
          <a:stretch/>
        </p:blipFill>
        <p:spPr>
          <a:xfrm flipH="1">
            <a:off x="1379998" y="1136559"/>
            <a:ext cx="2801887" cy="211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3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EE0F44-DFAA-EA7E-8250-CC938A7F0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8" t="18764" r="48987" b="1761"/>
          <a:stretch/>
        </p:blipFill>
        <p:spPr>
          <a:xfrm rot="16200000">
            <a:off x="2661767" y="-2661766"/>
            <a:ext cx="6857996" cy="121815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D99AE-00FE-DA41-DA61-48C5F96F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4" y="-3"/>
            <a:ext cx="12191999" cy="6857999"/>
          </a:xfrm>
        </p:spPr>
        <p:txBody>
          <a:bodyPr>
            <a:normAutofit/>
          </a:bodyPr>
          <a:lstStyle/>
          <a:p>
            <a:pPr algn="ctr"/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endParaRPr lang="ru-RU" b="1" dirty="0">
              <a:solidFill>
                <a:srgbClr val="EA4867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CA60E4-772D-E430-1CCB-29D5444052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46" t="26327" r="49999" b="14213"/>
          <a:stretch/>
        </p:blipFill>
        <p:spPr>
          <a:xfrm>
            <a:off x="2655194" y="962695"/>
            <a:ext cx="6881611" cy="49326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82D7AC-8837-910B-8701-076CED414BC7}"/>
              </a:ext>
            </a:extLst>
          </p:cNvPr>
          <p:cNvSpPr txBox="1"/>
          <p:nvPr/>
        </p:nvSpPr>
        <p:spPr>
          <a:xfrm>
            <a:off x="3747752" y="1874723"/>
            <a:ext cx="4468969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Формируя ключевые компетенции обучающихся, педагоги выполняют общественный заказ на подготовку человека, умеющего </a:t>
            </a:r>
            <a:br>
              <a:rPr lang="ru-RU" sz="28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28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жить</a:t>
            </a:r>
          </a:p>
        </p:txBody>
      </p:sp>
    </p:spTree>
    <p:extLst>
      <p:ext uri="{BB962C8B-B14F-4D97-AF65-F5344CB8AC3E}">
        <p14:creationId xmlns:p14="http://schemas.microsoft.com/office/powerpoint/2010/main" val="415172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7499B5-B716-7FCB-D870-3DCA2576F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8" t="18764" r="48987" b="1761"/>
          <a:stretch/>
        </p:blipFill>
        <p:spPr>
          <a:xfrm rot="16200000">
            <a:off x="2661767" y="-2661766"/>
            <a:ext cx="6857996" cy="121815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D99AE-00FE-DA41-DA61-48C5F96F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4" y="-3"/>
            <a:ext cx="12191999" cy="685799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sz="36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sz="36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sz="3600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br>
              <a:rPr lang="ru-RU" b="1" i="1" dirty="0">
                <a:solidFill>
                  <a:srgbClr val="EA4867"/>
                </a:solidFill>
                <a:effectLst/>
                <a:latin typeface="Book Antiqua" panose="02040602050305030304" pitchFamily="18" charset="0"/>
              </a:rPr>
            </a:br>
            <a:r>
              <a:rPr lang="ru-RU" b="1" i="1" dirty="0">
                <a:solidFill>
                  <a:srgbClr val="CC00FF"/>
                </a:solidFill>
                <a:effectLst/>
                <a:latin typeface="Book Antiqua" panose="02040602050305030304" pitchFamily="18" charset="0"/>
              </a:rPr>
              <a:t>Коммуникативная компетентность – </a:t>
            </a:r>
            <a:br>
              <a:rPr lang="ru-RU" b="1" i="1" dirty="0">
                <a:solidFill>
                  <a:srgbClr val="CC00FF"/>
                </a:solidFill>
                <a:effectLst/>
                <a:latin typeface="Book Antiqua" panose="02040602050305030304" pitchFamily="18" charset="0"/>
              </a:rPr>
            </a:br>
            <a:r>
              <a:rPr lang="ru-RU" b="1" i="1" dirty="0">
                <a:solidFill>
                  <a:srgbClr val="CC00FF"/>
                </a:solidFill>
                <a:effectLst/>
                <a:latin typeface="Book Antiqua" panose="02040602050305030304" pitchFamily="18" charset="0"/>
              </a:rPr>
              <a:t>ядро профессиональной </a:t>
            </a:r>
            <a:br>
              <a:rPr lang="ru-RU" b="1" i="1" dirty="0">
                <a:solidFill>
                  <a:srgbClr val="CC00FF"/>
                </a:solidFill>
                <a:effectLst/>
                <a:latin typeface="Book Antiqua" panose="02040602050305030304" pitchFamily="18" charset="0"/>
              </a:rPr>
            </a:br>
            <a:r>
              <a:rPr lang="ru-RU" b="1" i="1" dirty="0">
                <a:solidFill>
                  <a:srgbClr val="CC00FF"/>
                </a:solidFill>
                <a:effectLst/>
                <a:latin typeface="Book Antiqua" panose="02040602050305030304" pitchFamily="18" charset="0"/>
              </a:rPr>
              <a:t>культуры педагога</a:t>
            </a:r>
            <a:br>
              <a:rPr lang="ru-RU" b="1" dirty="0">
                <a:solidFill>
                  <a:srgbClr val="CC00FF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br>
              <a:rPr lang="ru-RU" b="1" dirty="0">
                <a:solidFill>
                  <a:srgbClr val="EA4867"/>
                </a:solidFill>
                <a:latin typeface="Book Antiqua" panose="02040602050305030304" pitchFamily="18" charset="0"/>
              </a:rPr>
            </a:br>
            <a:endParaRPr lang="ru-RU" b="1" dirty="0">
              <a:solidFill>
                <a:srgbClr val="EA4867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3281708-D1C2-042E-507C-CF922E03A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19443" r="49450"/>
          <a:stretch/>
        </p:blipFill>
        <p:spPr bwMode="auto">
          <a:xfrm>
            <a:off x="1330572" y="4867096"/>
            <a:ext cx="947737" cy="9588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5047DB32-D8D1-C549-FAA6-6B1A3482A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50988" t="21470"/>
          <a:stretch/>
        </p:blipFill>
        <p:spPr bwMode="auto">
          <a:xfrm>
            <a:off x="9913690" y="4867096"/>
            <a:ext cx="947738" cy="9636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2172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573</Words>
  <Application>Microsoft Office PowerPoint</Application>
  <PresentationFormat>Широкоэкранный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Calibri</vt:lpstr>
      <vt:lpstr>Calibri Light</vt:lpstr>
      <vt:lpstr>Times New Roman</vt:lpstr>
      <vt:lpstr>Тема Office</vt:lpstr>
      <vt:lpstr>Развитие коммуникативной  компетентности обучающихся                                                                                                  Творческая группа «Попугайчики»                                                                                     Направление: речевое развитие                                                                                      Выступающий:                                                                                         инструктор по физической культуре                                                                                      Иванова Виктория                                                                                                                      Барановская Полина, Салтыкова Юлия,                                                                                         Забашта Людмила, Удалова Екатерина,                                                                                         Вишнева Диана, Титенко Мария                                                                             Куратор творческой группы: Титенко Мария</vt:lpstr>
      <vt:lpstr> «Коммуникативная компетентность»  _________________________________________  это способность устанавливать  и поддерживать контакты с другими  людьми, выбирать адекватные  стратегии коммуникации </vt:lpstr>
      <vt:lpstr>Коммуникативная компетенция  проявляется в следующих умениях:          </vt:lpstr>
      <vt:lpstr>Методы формирования  коммуникативной компетентности:       </vt:lpstr>
      <vt:lpstr>       Развитие коммуникативной  компетентности  происходит и в  процессе свободной  игры, когда дети стремятся быстро  понять друг друга        </vt:lpstr>
      <vt:lpstr>Презентация PowerPoint</vt:lpstr>
      <vt:lpstr>Презентация PowerPoint</vt:lpstr>
      <vt:lpstr>     </vt:lpstr>
      <vt:lpstr>      Коммуникативная компетентность –  ядро профессиональной  культуры педагога      </vt:lpstr>
      <vt:lpstr>         Упражнение №1 «Педагогические стороны моего имени».  Педагогам предлагается записать на листочке своё имя,  а затем “расшифровать” его, восприняв его как аббревиатуру,  называя при этом присущие себе педагогические характеристики.   Пример: ИРИНА. И – искренняя, Р – решительная, И – инициативная, Н – независимая, А – альтруистка.  Цель: вспомнить и выделить главные педагогические качества.       </vt:lpstr>
      <vt:lpstr>         Упражнение №2 «Неоднозначность эмоций».  Педагогам предлагается взять по одной карточке  с изображением эмоции, подумать и сказать,  почему та или иная эмоция ребенка может быть  интерпретирована педагогом по-иному.   Пример: эмоция удовольствия. Удовольствие может испытывать ребенок,  причиняющий вред своему товарищу.  Педагог не поощрит такое проявление данной  положительной эмоции ребенком.  Цель: продемонстрировать компетентное умение педагога  оценить ситуацию с разных сторон.       </vt:lpstr>
      <vt:lpstr>         Упражнение №3 «Опиши тремя словами».  Каждому педагогу достается по одной фигурке предмета,  относящемуся к теме детского сада (или школы).  Задача педагога описать выпавший предмет  с помощью двух-трёх слов, не называя его.  Остальные участники угадывают, что это за предмет.   Пример: будильник. Звенящий, утренний, побуждающий встать.  Цель: подтвердить важность умения педагогов быстро  ориентироваться в возникшей ситуации в детском коллективе,  быстро подбирать слова.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Речь –  высшая психическая функция                          Творческая группа «Попугайчики»                                           Направление: речевое развитие                                          Барановская Полина, Удалова Екатерина,                                            Салтыкова Юлия, Забашта Людмила,                                         Вишнева Диана                                       Куратор творческой группы: Титенко Мария</dc:title>
  <dc:creator>Мария Титенко</dc:creator>
  <cp:lastModifiedBy>user</cp:lastModifiedBy>
  <cp:revision>33</cp:revision>
  <dcterms:created xsi:type="dcterms:W3CDTF">2023-08-09T13:25:12Z</dcterms:created>
  <dcterms:modified xsi:type="dcterms:W3CDTF">2023-10-26T10:58:37Z</dcterms:modified>
</cp:coreProperties>
</file>