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59C10-2596-493B-9DD6-A3DCB907CD5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3BBBCCA-B16C-4D58-A3BB-173A91B1B796}">
      <dgm:prSet phldrT="[Текст]"/>
      <dgm:spPr/>
      <dgm:t>
        <a:bodyPr/>
        <a:lstStyle/>
        <a:p>
          <a:endParaRPr lang="en-US" dirty="0" smtClean="0"/>
        </a:p>
        <a:p>
          <a:r>
            <a:rPr lang="ru-RU" dirty="0" smtClean="0"/>
            <a:t>Знания</a:t>
          </a:r>
          <a:endParaRPr lang="ru-RU" dirty="0"/>
        </a:p>
      </dgm:t>
    </dgm:pt>
    <dgm:pt modelId="{A5C506C0-1B59-4D93-9A40-33364CD0749B}" type="parTrans" cxnId="{CC2A23B8-5866-42C8-B1ED-71EDB612E515}">
      <dgm:prSet/>
      <dgm:spPr/>
      <dgm:t>
        <a:bodyPr/>
        <a:lstStyle/>
        <a:p>
          <a:endParaRPr lang="ru-RU"/>
        </a:p>
      </dgm:t>
    </dgm:pt>
    <dgm:pt modelId="{84012F35-C906-41F1-8442-8D5FCA2ADE6B}" type="sibTrans" cxnId="{CC2A23B8-5866-42C8-B1ED-71EDB612E515}">
      <dgm:prSet/>
      <dgm:spPr/>
      <dgm:t>
        <a:bodyPr/>
        <a:lstStyle/>
        <a:p>
          <a:endParaRPr lang="ru-RU"/>
        </a:p>
      </dgm:t>
    </dgm:pt>
    <dgm:pt modelId="{EEB61163-FCC6-4558-84EB-E878F0E0ACAB}">
      <dgm:prSet phldrT="[Текст]"/>
      <dgm:spPr/>
      <dgm:t>
        <a:bodyPr/>
        <a:lstStyle/>
        <a:p>
          <a:r>
            <a:rPr lang="ru-RU" dirty="0" smtClean="0"/>
            <a:t>Информация</a:t>
          </a:r>
          <a:endParaRPr lang="ru-RU" dirty="0"/>
        </a:p>
      </dgm:t>
    </dgm:pt>
    <dgm:pt modelId="{0BB60E31-1505-401D-96B3-B81967939C31}" type="parTrans" cxnId="{3A658F60-F09F-4799-903E-0081C20B6557}">
      <dgm:prSet/>
      <dgm:spPr/>
      <dgm:t>
        <a:bodyPr/>
        <a:lstStyle/>
        <a:p>
          <a:endParaRPr lang="ru-RU"/>
        </a:p>
      </dgm:t>
    </dgm:pt>
    <dgm:pt modelId="{F6BC4215-A811-46B8-8A75-8390AF2E22A0}" type="sibTrans" cxnId="{3A658F60-F09F-4799-903E-0081C20B6557}">
      <dgm:prSet/>
      <dgm:spPr/>
      <dgm:t>
        <a:bodyPr/>
        <a:lstStyle/>
        <a:p>
          <a:endParaRPr lang="ru-RU"/>
        </a:p>
      </dgm:t>
    </dgm:pt>
    <dgm:pt modelId="{875E1C3A-C5E9-479E-B7E1-1FDFBDE234D7}">
      <dgm:prSet phldrT="[Текст]"/>
      <dgm:spPr/>
      <dgm:t>
        <a:bodyPr/>
        <a:lstStyle/>
        <a:p>
          <a:r>
            <a:rPr lang="ru-RU" dirty="0" smtClean="0"/>
            <a:t>Данные</a:t>
          </a:r>
          <a:endParaRPr lang="ru-RU" dirty="0"/>
        </a:p>
      </dgm:t>
    </dgm:pt>
    <dgm:pt modelId="{7E999149-1D61-40D5-8483-390301553CE1}" type="parTrans" cxnId="{7A6FBC5E-B45E-41BD-A2F8-24901211F4FF}">
      <dgm:prSet/>
      <dgm:spPr/>
      <dgm:t>
        <a:bodyPr/>
        <a:lstStyle/>
        <a:p>
          <a:endParaRPr lang="ru-RU"/>
        </a:p>
      </dgm:t>
    </dgm:pt>
    <dgm:pt modelId="{5E7CBCEF-E8ED-4DB6-A795-951EF4F90FA0}" type="sibTrans" cxnId="{7A6FBC5E-B45E-41BD-A2F8-24901211F4FF}">
      <dgm:prSet/>
      <dgm:spPr/>
      <dgm:t>
        <a:bodyPr/>
        <a:lstStyle/>
        <a:p>
          <a:endParaRPr lang="ru-RU"/>
        </a:p>
      </dgm:t>
    </dgm:pt>
    <dgm:pt modelId="{ED3A0554-959F-4113-83D1-2ED516F3A12D}" type="pres">
      <dgm:prSet presAssocID="{2FF59C10-2596-493B-9DD6-A3DCB907CD53}" presName="Name0" presStyleCnt="0">
        <dgm:presLayoutVars>
          <dgm:dir/>
          <dgm:animLvl val="lvl"/>
          <dgm:resizeHandles val="exact"/>
        </dgm:presLayoutVars>
      </dgm:prSet>
      <dgm:spPr/>
    </dgm:pt>
    <dgm:pt modelId="{81CEC05C-46A5-4F28-BC4A-51241CE3D517}" type="pres">
      <dgm:prSet presAssocID="{D3BBBCCA-B16C-4D58-A3BB-173A91B1B796}" presName="Name8" presStyleCnt="0"/>
      <dgm:spPr/>
    </dgm:pt>
    <dgm:pt modelId="{A5598F6E-6245-49BB-A09B-3ACB761BCEBB}" type="pres">
      <dgm:prSet presAssocID="{D3BBBCCA-B16C-4D58-A3BB-173A91B1B796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917F1-2FBB-4C82-A763-4ED29F36047F}" type="pres">
      <dgm:prSet presAssocID="{D3BBBCCA-B16C-4D58-A3BB-173A91B1B79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307D8-BFDD-4195-AFFF-138CF8DE6B16}" type="pres">
      <dgm:prSet presAssocID="{EEB61163-FCC6-4558-84EB-E878F0E0ACAB}" presName="Name8" presStyleCnt="0"/>
      <dgm:spPr/>
    </dgm:pt>
    <dgm:pt modelId="{2821326C-FF3B-4D0B-BFEB-25935EE4E3BD}" type="pres">
      <dgm:prSet presAssocID="{EEB61163-FCC6-4558-84EB-E878F0E0ACA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1CD963-BE81-440E-8DCD-5B1337336F45}" type="pres">
      <dgm:prSet presAssocID="{EEB61163-FCC6-4558-84EB-E878F0E0AC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5930B-0059-4E48-8814-40D3385B058C}" type="pres">
      <dgm:prSet presAssocID="{875E1C3A-C5E9-479E-B7E1-1FDFBDE234D7}" presName="Name8" presStyleCnt="0"/>
      <dgm:spPr/>
    </dgm:pt>
    <dgm:pt modelId="{AC50BBD3-4657-441D-A0BF-0535C8BF5ABC}" type="pres">
      <dgm:prSet presAssocID="{875E1C3A-C5E9-479E-B7E1-1FDFBDE234D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C9453-1F6F-42A3-85DC-ADD04D8422D0}" type="pres">
      <dgm:prSet presAssocID="{875E1C3A-C5E9-479E-B7E1-1FDFBDE234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6FBC5E-B45E-41BD-A2F8-24901211F4FF}" srcId="{2FF59C10-2596-493B-9DD6-A3DCB907CD53}" destId="{875E1C3A-C5E9-479E-B7E1-1FDFBDE234D7}" srcOrd="2" destOrd="0" parTransId="{7E999149-1D61-40D5-8483-390301553CE1}" sibTransId="{5E7CBCEF-E8ED-4DB6-A795-951EF4F90FA0}"/>
    <dgm:cxn modelId="{E40FFF51-9DD2-47F9-A5D0-59D42AA2998C}" type="presOf" srcId="{EEB61163-FCC6-4558-84EB-E878F0E0ACAB}" destId="{A51CD963-BE81-440E-8DCD-5B1337336F45}" srcOrd="1" destOrd="0" presId="urn:microsoft.com/office/officeart/2005/8/layout/pyramid1"/>
    <dgm:cxn modelId="{1CCDF7E6-4131-4C35-90A8-FE8685D5E309}" type="presOf" srcId="{875E1C3A-C5E9-479E-B7E1-1FDFBDE234D7}" destId="{AC50BBD3-4657-441D-A0BF-0535C8BF5ABC}" srcOrd="0" destOrd="0" presId="urn:microsoft.com/office/officeart/2005/8/layout/pyramid1"/>
    <dgm:cxn modelId="{4C7A4B0D-22F2-4374-801F-2082C6DDE402}" type="presOf" srcId="{D3BBBCCA-B16C-4D58-A3BB-173A91B1B796}" destId="{A5598F6E-6245-49BB-A09B-3ACB761BCEBB}" srcOrd="0" destOrd="0" presId="urn:microsoft.com/office/officeart/2005/8/layout/pyramid1"/>
    <dgm:cxn modelId="{04B7A4B2-66FA-43FB-8234-53FA3AD97629}" type="presOf" srcId="{2FF59C10-2596-493B-9DD6-A3DCB907CD53}" destId="{ED3A0554-959F-4113-83D1-2ED516F3A12D}" srcOrd="0" destOrd="0" presId="urn:microsoft.com/office/officeart/2005/8/layout/pyramid1"/>
    <dgm:cxn modelId="{942C218E-6A53-4036-B0B9-DF9572D15DCB}" type="presOf" srcId="{D3BBBCCA-B16C-4D58-A3BB-173A91B1B796}" destId="{7B6917F1-2FBB-4C82-A763-4ED29F36047F}" srcOrd="1" destOrd="0" presId="urn:microsoft.com/office/officeart/2005/8/layout/pyramid1"/>
    <dgm:cxn modelId="{3A658F60-F09F-4799-903E-0081C20B6557}" srcId="{2FF59C10-2596-493B-9DD6-A3DCB907CD53}" destId="{EEB61163-FCC6-4558-84EB-E878F0E0ACAB}" srcOrd="1" destOrd="0" parTransId="{0BB60E31-1505-401D-96B3-B81967939C31}" sibTransId="{F6BC4215-A811-46B8-8A75-8390AF2E22A0}"/>
    <dgm:cxn modelId="{CC2A23B8-5866-42C8-B1ED-71EDB612E515}" srcId="{2FF59C10-2596-493B-9DD6-A3DCB907CD53}" destId="{D3BBBCCA-B16C-4D58-A3BB-173A91B1B796}" srcOrd="0" destOrd="0" parTransId="{A5C506C0-1B59-4D93-9A40-33364CD0749B}" sibTransId="{84012F35-C906-41F1-8442-8D5FCA2ADE6B}"/>
    <dgm:cxn modelId="{0984BA49-89D9-4B01-93E1-1A4EB864267E}" type="presOf" srcId="{EEB61163-FCC6-4558-84EB-E878F0E0ACAB}" destId="{2821326C-FF3B-4D0B-BFEB-25935EE4E3BD}" srcOrd="0" destOrd="0" presId="urn:microsoft.com/office/officeart/2005/8/layout/pyramid1"/>
    <dgm:cxn modelId="{C4885660-2506-4196-9921-2CE7471ADD14}" type="presOf" srcId="{875E1C3A-C5E9-479E-B7E1-1FDFBDE234D7}" destId="{BF7C9453-1F6F-42A3-85DC-ADD04D8422D0}" srcOrd="1" destOrd="0" presId="urn:microsoft.com/office/officeart/2005/8/layout/pyramid1"/>
    <dgm:cxn modelId="{9D484840-4362-421A-BB08-AD1574807F14}" type="presParOf" srcId="{ED3A0554-959F-4113-83D1-2ED516F3A12D}" destId="{81CEC05C-46A5-4F28-BC4A-51241CE3D517}" srcOrd="0" destOrd="0" presId="urn:microsoft.com/office/officeart/2005/8/layout/pyramid1"/>
    <dgm:cxn modelId="{9CB0800A-E904-4D37-AAAD-854675260A7D}" type="presParOf" srcId="{81CEC05C-46A5-4F28-BC4A-51241CE3D517}" destId="{A5598F6E-6245-49BB-A09B-3ACB761BCEBB}" srcOrd="0" destOrd="0" presId="urn:microsoft.com/office/officeart/2005/8/layout/pyramid1"/>
    <dgm:cxn modelId="{951F6DD7-53B6-40A4-8201-EB5E0BE05F3C}" type="presParOf" srcId="{81CEC05C-46A5-4F28-BC4A-51241CE3D517}" destId="{7B6917F1-2FBB-4C82-A763-4ED29F36047F}" srcOrd="1" destOrd="0" presId="urn:microsoft.com/office/officeart/2005/8/layout/pyramid1"/>
    <dgm:cxn modelId="{3E6ED196-C44A-40AF-9925-98245F9EF8E6}" type="presParOf" srcId="{ED3A0554-959F-4113-83D1-2ED516F3A12D}" destId="{C09307D8-BFDD-4195-AFFF-138CF8DE6B16}" srcOrd="1" destOrd="0" presId="urn:microsoft.com/office/officeart/2005/8/layout/pyramid1"/>
    <dgm:cxn modelId="{07D14BDC-5754-4DD5-B201-1B552E061B27}" type="presParOf" srcId="{C09307D8-BFDD-4195-AFFF-138CF8DE6B16}" destId="{2821326C-FF3B-4D0B-BFEB-25935EE4E3BD}" srcOrd="0" destOrd="0" presId="urn:microsoft.com/office/officeart/2005/8/layout/pyramid1"/>
    <dgm:cxn modelId="{DEBB696E-349A-4049-A2A5-C3F9F0EAF632}" type="presParOf" srcId="{C09307D8-BFDD-4195-AFFF-138CF8DE6B16}" destId="{A51CD963-BE81-440E-8DCD-5B1337336F45}" srcOrd="1" destOrd="0" presId="urn:microsoft.com/office/officeart/2005/8/layout/pyramid1"/>
    <dgm:cxn modelId="{3F60E7B4-55BB-41CB-BC60-1C05BF6D58C1}" type="presParOf" srcId="{ED3A0554-959F-4113-83D1-2ED516F3A12D}" destId="{3AF5930B-0059-4E48-8814-40D3385B058C}" srcOrd="2" destOrd="0" presId="urn:microsoft.com/office/officeart/2005/8/layout/pyramid1"/>
    <dgm:cxn modelId="{956F9756-5EE9-4CBE-898F-5D8CFB75CF8E}" type="presParOf" srcId="{3AF5930B-0059-4E48-8814-40D3385B058C}" destId="{AC50BBD3-4657-441D-A0BF-0535C8BF5ABC}" srcOrd="0" destOrd="0" presId="urn:microsoft.com/office/officeart/2005/8/layout/pyramid1"/>
    <dgm:cxn modelId="{B20B364B-95E9-4E8D-A370-E9BE3D6FEBCD}" type="presParOf" srcId="{3AF5930B-0059-4E48-8814-40D3385B058C}" destId="{BF7C9453-1F6F-42A3-85DC-ADD04D8422D0}" srcOrd="1" destOrd="0" presId="urn:microsoft.com/office/officeart/2005/8/layout/pyramid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598F6E-6245-49BB-A09B-3ACB761BCEBB}">
      <dsp:nvSpPr>
        <dsp:cNvPr id="0" name=""/>
        <dsp:cNvSpPr/>
      </dsp:nvSpPr>
      <dsp:spPr>
        <a:xfrm>
          <a:off x="2259012" y="0"/>
          <a:ext cx="2259012" cy="1185201"/>
        </a:xfrm>
        <a:prstGeom prst="trapezoid">
          <a:avLst>
            <a:gd name="adj" fmla="val 95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Знания</a:t>
          </a:r>
          <a:endParaRPr lang="ru-RU" sz="3100" kern="1200" dirty="0"/>
        </a:p>
      </dsp:txBody>
      <dsp:txXfrm>
        <a:off x="2259012" y="0"/>
        <a:ext cx="2259012" cy="1185201"/>
      </dsp:txXfrm>
    </dsp:sp>
    <dsp:sp modelId="{2821326C-FF3B-4D0B-BFEB-25935EE4E3BD}">
      <dsp:nvSpPr>
        <dsp:cNvPr id="0" name=""/>
        <dsp:cNvSpPr/>
      </dsp:nvSpPr>
      <dsp:spPr>
        <a:xfrm>
          <a:off x="1129506" y="1185201"/>
          <a:ext cx="4518024" cy="1185201"/>
        </a:xfrm>
        <a:prstGeom prst="trapezoid">
          <a:avLst>
            <a:gd name="adj" fmla="val 95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Информация</a:t>
          </a:r>
          <a:endParaRPr lang="ru-RU" sz="3100" kern="1200" dirty="0"/>
        </a:p>
      </dsp:txBody>
      <dsp:txXfrm>
        <a:off x="1920160" y="1185201"/>
        <a:ext cx="2936716" cy="1185201"/>
      </dsp:txXfrm>
    </dsp:sp>
    <dsp:sp modelId="{AC50BBD3-4657-441D-A0BF-0535C8BF5ABC}">
      <dsp:nvSpPr>
        <dsp:cNvPr id="0" name=""/>
        <dsp:cNvSpPr/>
      </dsp:nvSpPr>
      <dsp:spPr>
        <a:xfrm>
          <a:off x="0" y="2370402"/>
          <a:ext cx="6777037" cy="1185201"/>
        </a:xfrm>
        <a:prstGeom prst="trapezoid">
          <a:avLst>
            <a:gd name="adj" fmla="val 9530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Данные</a:t>
          </a:r>
          <a:endParaRPr lang="ru-RU" sz="3100" kern="1200" dirty="0"/>
        </a:p>
      </dsp:txBody>
      <dsp:txXfrm>
        <a:off x="1185981" y="2370402"/>
        <a:ext cx="4405074" cy="1185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C26B0B-1636-4F82-B65C-53E114AB8BCB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8A054CD-66CA-472C-825A-40FD1FE9EA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природе и технике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ru-RU" dirty="0" smtClean="0"/>
              <a:t>Учитель информатики ГБОУ школа </a:t>
            </a:r>
            <a:r>
              <a:rPr lang="ru-RU" dirty="0" smtClean="0"/>
              <a:t>53</a:t>
            </a:r>
            <a:r>
              <a:rPr lang="ru-RU" dirty="0" smtClean="0"/>
              <a:t> </a:t>
            </a:r>
            <a:r>
              <a:rPr lang="ru-RU" dirty="0" smtClean="0"/>
              <a:t>Приморского района Санкт-Петербурга</a:t>
            </a:r>
          </a:p>
          <a:p>
            <a:pPr algn="r"/>
            <a:r>
              <a:rPr lang="ru-RU" dirty="0" smtClean="0"/>
              <a:t>Лучина </a:t>
            </a:r>
            <a:r>
              <a:rPr lang="ru-RU" dirty="0" smtClean="0"/>
              <a:t>Д.С.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954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жизни человека: свойства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</a:p>
          <a:p>
            <a:r>
              <a:rPr lang="ru-RU" dirty="0" smtClean="0"/>
              <a:t>Достоверность</a:t>
            </a:r>
          </a:p>
          <a:p>
            <a:r>
              <a:rPr lang="ru-RU" dirty="0" smtClean="0"/>
              <a:t>Доступность</a:t>
            </a:r>
            <a:endParaRPr lang="ru-RU" dirty="0"/>
          </a:p>
        </p:txBody>
      </p:sp>
      <p:pic>
        <p:nvPicPr>
          <p:cNvPr id="8194" name="Picture 2" descr="http://www.megapol.ru/Images/CustomPages/8578f9ac548a4d87805180d06a73046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12886"/>
            <a:ext cx="4896544" cy="32623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8603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жизни человека: свойства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Полнота</a:t>
            </a:r>
          </a:p>
          <a:p>
            <a:r>
              <a:rPr lang="ru-RU" dirty="0" smtClean="0"/>
              <a:t>Точность</a:t>
            </a:r>
            <a:endParaRPr lang="ru-RU" dirty="0"/>
          </a:p>
        </p:txBody>
      </p:sp>
      <p:pic>
        <p:nvPicPr>
          <p:cNvPr id="9218" name="Picture 2" descr="http://moi-portal.ru/uploads/images/00/00/02/2011/11/26/b24f5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955" y="2271092"/>
            <a:ext cx="4883629" cy="4038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3612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Информация в технике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681412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Системы управления техническими устройствами связаны с процессами хранения, передачи и обработки информации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4293096"/>
            <a:ext cx="2304256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Управляющее устройство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56176" y="4149080"/>
            <a:ext cx="230425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Нагревательный элемент с датчиками температуры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131840" y="4725144"/>
            <a:ext cx="30243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131840" y="5098440"/>
            <a:ext cx="30243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5856" y="42930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Команды управления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75856" y="515719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Информация о величине температуры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147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http://www.noticias-de.com/images/roboqu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3108118"/>
            <a:ext cx="3168352" cy="24765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Информация в технике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Роботы</a:t>
            </a:r>
            <a:endParaRPr lang="ru-RU" dirty="0"/>
          </a:p>
        </p:txBody>
      </p:sp>
      <p:pic>
        <p:nvPicPr>
          <p:cNvPr id="11266" name="Picture 2" descr="http://board.od.ua/uploads/aimages/large/389/388346-4056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3394348" cy="33943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www.hd-king.de/out/pictures/z1/sol_mobgps-007_pic1_z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512" y="4363094"/>
            <a:ext cx="2474640" cy="24746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700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неживой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1080121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 smtClean="0"/>
              <a:t>В природе системы движутся от порядка к хаосу, и количество информации в системе уменьшается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76105" y="3358351"/>
            <a:ext cx="208823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4148336" y="5291088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4407897" y="4826645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/>
          <p:cNvSpPr/>
          <p:nvPr/>
        </p:nvSpPr>
        <p:spPr>
          <a:xfrm>
            <a:off x="4139952" y="4926748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4364360" y="5142772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/>
        </p:nvSpPr>
        <p:spPr>
          <a:xfrm>
            <a:off x="4688741" y="4926748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4623921" y="5265204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4139952" y="5589240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олнце 11"/>
          <p:cNvSpPr/>
          <p:nvPr/>
        </p:nvSpPr>
        <p:spPr>
          <a:xfrm>
            <a:off x="4364360" y="5481228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лнце 12"/>
          <p:cNvSpPr/>
          <p:nvPr/>
        </p:nvSpPr>
        <p:spPr>
          <a:xfrm>
            <a:off x="4688741" y="5562002"/>
            <a:ext cx="216024" cy="216024"/>
          </a:xfrm>
          <a:prstGeom prst="su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47864" y="3317723"/>
            <a:ext cx="2088232" cy="457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47864" y="5899939"/>
            <a:ext cx="2088232" cy="457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5400000">
            <a:off x="4138939" y="4620260"/>
            <a:ext cx="2605076" cy="457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5400000">
            <a:off x="2068185" y="4643119"/>
            <a:ext cx="2605076" cy="457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724128" y="3363442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Молекулы газа в закрытом сосуде </a:t>
            </a:r>
            <a:r>
              <a:rPr lang="ru-RU" sz="2400" dirty="0" err="1" smtClean="0"/>
              <a:t>распространя-ются</a:t>
            </a:r>
            <a:r>
              <a:rPr lang="ru-RU" sz="2400" dirty="0" smtClean="0"/>
              <a:t> равномерно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55576" y="4425461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Порядок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15616" y="436510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Хаос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01359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21 -0.03168 0.00347 -0.03978 0.00711 -0.06753 C 0.00902 -0.08279 0.01006 -0.09783 0.01701 -0.11078 C 0.01857 -0.11957 0.02048 -0.12303 0.02534 -0.12951 C 0.0269 -0.14038 0.02725 -0.15148 0.03107 -0.16143 L 0.04097 -0.16698 " pathEditMode="relative" ptsTypes="ffffAA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-0.03631 -0.00052 -0.07262 -0.00139 -0.10893 C -0.00173 -0.12026 -0.00816 -0.1272 -0.01545 -0.12951 C -0.0184 -0.14177 -0.01614 -0.13807 -0.01961 -0.14269 " pathEditMode="relative" ptsTypes="fff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12 -0.01411 -0.00885 -0.03076 -0.01267 -0.04695 C -0.01441 -0.05458 -0.01736 -0.06175 -0.0184 -0.06961 C -0.01996 -0.08233 -0.02135 -0.09436 -0.02691 -0.10522 C -0.02864 -0.11401 -0.02899 -0.11748 -0.03385 -0.12396 C -0.03698 -0.14061 -0.03298 -0.12419 -0.03802 -0.13529 C -0.03923 -0.13806 -0.03993 -0.14362 -0.04097 -0.14639 C -0.04462 -0.15633 -0.0493 -0.16882 -0.0493 -0.18016 " pathEditMode="relative" ptsTypes="fffffffA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0555 0 -0.01157 0.00156 -0.01688 C 0.00295 -0.02197 0.00677 -0.02521 0.00851 -0.03007 C 0.01146 -0.03793 0.01233 -0.04256 0.01701 -0.0488 C 0.01753 -0.05065 0.01771 -0.0525 0.0184 -0.05435 C 0.0191 -0.05643 0.02049 -0.05782 0.02118 -0.0599 C 0.0224 -0.0636 0.0217 -0.06846 0.02396 -0.07123 C 0.025 -0.07239 0.02587 -0.07378 0.02691 -0.07493 C 0.0283 -0.07632 0.02986 -0.07748 0.03108 -0.07886 C 0.04236 -0.09205 0.0349 -0.08326 0.04097 -0.09367 C 0.04184 -0.09505 0.04375 -0.0976 0.04375 -0.0976 " pathEditMode="relative" ptsTypes="ffffffffffA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07 -0.02867 0.00539 -0.06776 -0.01128 -0.08996 " pathEditMode="relative" ptsTypes="fA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77 -0.01133 -0.01511 -0.02174 -0.02118 -0.03377 C -0.0257 -0.04279 -0.02813 -0.05435 -0.03247 -0.0636 C -0.03368 -0.06638 -0.0375 -0.07008 -0.03941 -0.07123 C -0.04219 -0.07285 -0.04792 -0.07493 -0.04792 -0.07493 C -0.04931 -0.07609 -0.05052 -0.07771 -0.05209 -0.07863 C -0.05347 -0.07956 -0.05521 -0.0791 -0.05625 -0.08048 C -0.06511 -0.09228 -0.05816 -0.09182 -0.06337 -0.09182 " pathEditMode="relative" ptsTypes="fffffffA"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29 -0.00139 -0.02118 -0.0037 -0.03229 -0.00578 C -0.04063 -0.00925 -0.05417 -0.00833 -0.06059 -0.01689 " pathEditMode="relative" ptsTypes="ffA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29 -0.01202 0.01545 -0.02173 0.02395 -0.03191 C 0.02639 -0.03492 0.02777 -0.04139 0.03107 -0.04139 C 0.03489 -0.04139 0.03854 -0.04139 0.04236 -0.04139 " pathEditMode="relative" ptsTypes="fffA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3" grpId="1" animBg="1"/>
      <p:bldP spid="15" grpId="0" animBg="1"/>
      <p:bldP spid="15" grpId="1" animBg="1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неживой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3" y="2323652"/>
            <a:ext cx="3816540" cy="3625627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Этот закон дал физикам основания предполагать, что скоро всякая упорядоченность в мире исчезнет и Вселенную ожидает «тепловая смерть»</a:t>
            </a:r>
            <a:endParaRPr lang="ru-RU" dirty="0"/>
          </a:p>
        </p:txBody>
      </p:sp>
      <p:pic>
        <p:nvPicPr>
          <p:cNvPr id="1026" name="Picture 2" descr="http://kazan.ws/wallpapers/pictures/0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76872"/>
            <a:ext cx="4163616" cy="3122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2507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неживой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41764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Однако, закон, верный для </a:t>
            </a:r>
            <a:br>
              <a:rPr lang="ru-RU" dirty="0" smtClean="0"/>
            </a:br>
            <a:r>
              <a:rPr lang="ru-RU" dirty="0" smtClean="0"/>
              <a:t>				макромира,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работает для систем в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микромире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       и </a:t>
            </a:r>
            <a:r>
              <a:rPr lang="ru-RU" dirty="0" err="1" smtClean="0"/>
              <a:t>мегамире</a:t>
            </a:r>
            <a:endParaRPr lang="ru-RU" dirty="0"/>
          </a:p>
        </p:txBody>
      </p:sp>
      <p:pic>
        <p:nvPicPr>
          <p:cNvPr id="3074" name="Picture 2" descr="http://i99.carguru.ru/www.rssicons.ru/icons/33/33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546531"/>
            <a:ext cx="1320180" cy="23417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-tc.pbs.org/wgbh/nova/insidenova/500px-Stylised_Lithium_Ato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7238" y="4253870"/>
            <a:ext cx="1467040" cy="16577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surwiki.ru/wiki/images/4/43/Nbfr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490020"/>
            <a:ext cx="3419872" cy="23679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2387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lementarium.cpn.rs/wp-content/uploads/2012/04/human-evolutio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57549"/>
            <a:ext cx="5219700" cy="33718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2041452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Эволюция – повышение сложности и разнообразия живых организмов. Живые системы в процессе развития повышают сложность своей структуры, т.е. количество информации в мире.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5733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3" y="2323652"/>
            <a:ext cx="3672524" cy="3508977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Генетическая информация позволяет передавать наследственные признаки</a:t>
            </a:r>
            <a:endParaRPr lang="ru-RU" dirty="0"/>
          </a:p>
        </p:txBody>
      </p:sp>
      <p:pic>
        <p:nvPicPr>
          <p:cNvPr id="5122" name="Picture 2" descr="http://www.nano-edu.ulsu.ru/w/images/e/e4/Uch_bio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88453"/>
            <a:ext cx="2419350" cy="52768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61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живой природе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753420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Любой живой организм принимает и передаёт информационные сигналы. От этого зависит его выживание и выживание вида</a:t>
            </a:r>
            <a:endParaRPr lang="ru-RU" dirty="0"/>
          </a:p>
        </p:txBody>
      </p:sp>
      <p:pic>
        <p:nvPicPr>
          <p:cNvPr id="6146" name="Picture 2" descr="http://i029.radikal.ru/0905/39/71a5a9d0c5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2736304" cy="2052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poxe.ru/uploads/posts/thumbs/1181161042_1181030788_deep_1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28" t="30300" b="18216"/>
          <a:stretch/>
        </p:blipFill>
        <p:spPr bwMode="auto">
          <a:xfrm>
            <a:off x="5292080" y="4509120"/>
            <a:ext cx="3376067" cy="1946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daleko38.ru/d/240552/d/697828601_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248" r="28431"/>
          <a:stretch/>
        </p:blipFill>
        <p:spPr bwMode="auto">
          <a:xfrm>
            <a:off x="3419872" y="3933056"/>
            <a:ext cx="1759783" cy="2457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0339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жизни человека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54445720"/>
              </p:ext>
            </p:extLst>
          </p:nvPr>
        </p:nvGraphicFramePr>
        <p:xfrm>
          <a:off x="1043608" y="2276872"/>
          <a:ext cx="6777037" cy="3555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132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в жизни человека: свойства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Понятность</a:t>
            </a:r>
            <a:endParaRPr lang="ru-RU" dirty="0"/>
          </a:p>
        </p:txBody>
      </p:sp>
      <p:pic>
        <p:nvPicPr>
          <p:cNvPr id="7170" name="Picture 2" descr="http://pda.baltinfo.ru/photo/new/162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4762500" cy="3914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648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</TotalTime>
  <Words>207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Информация в природе и технике</vt:lpstr>
      <vt:lpstr>Информация в неживой природе</vt:lpstr>
      <vt:lpstr>Информация в неживой природе</vt:lpstr>
      <vt:lpstr>Информация в неживой природе</vt:lpstr>
      <vt:lpstr>Информация в живой природе</vt:lpstr>
      <vt:lpstr>Информация в живой природе</vt:lpstr>
      <vt:lpstr>Информация в живой природе</vt:lpstr>
      <vt:lpstr>Информация в жизни человека</vt:lpstr>
      <vt:lpstr>Информация в жизни человека: свойства информации</vt:lpstr>
      <vt:lpstr>Информация в жизни человека: свойства информации</vt:lpstr>
      <vt:lpstr>Информация в жизни человека: свойства информации</vt:lpstr>
      <vt:lpstr>Информация в технике</vt:lpstr>
      <vt:lpstr>Информация в технике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в природе и технике</dc:title>
  <dc:creator>Mamka Mahno</dc:creator>
  <cp:lastModifiedBy>1</cp:lastModifiedBy>
  <cp:revision>12</cp:revision>
  <dcterms:created xsi:type="dcterms:W3CDTF">2013-12-06T07:19:37Z</dcterms:created>
  <dcterms:modified xsi:type="dcterms:W3CDTF">2019-04-05T09:31:22Z</dcterms:modified>
</cp:coreProperties>
</file>