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08" autoAdjust="0"/>
    <p:restoredTop sz="94660"/>
  </p:normalViewPr>
  <p:slideViewPr>
    <p:cSldViewPr>
      <p:cViewPr>
        <p:scale>
          <a:sx n="81" d="100"/>
          <a:sy n="81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4B7034C5-5A5A-4678-B226-32EAFB8A3BFF}" type="datetimeFigureOut">
              <a:rPr lang="ru-RU" smtClean="0"/>
              <a:pPr/>
              <a:t>03.04.2014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C23F3F0-E9CC-4C62-8DC3-2160655A905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&#1063;&#1077;&#1088;&#1090;&#1077;&#1078;.gsp" TargetMode="External"/><Relationship Id="rId2" Type="http://schemas.openxmlformats.org/officeDocument/2006/relationships/hyperlink" Target="file:///H:\PABC\PascalABC.exe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3.xml"/><Relationship Id="rId6" Type="http://schemas.openxmlformats.org/officeDocument/2006/relationships/slide" Target="slide10.xml"/><Relationship Id="rId5" Type="http://schemas.openxmlformats.org/officeDocument/2006/relationships/slide" Target="slide9.xml"/><Relationship Id="rId4" Type="http://schemas.openxmlformats.org/officeDocument/2006/relationships/slide" Target="slide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5" Type="http://schemas.openxmlformats.org/officeDocument/2006/relationships/slide" Target="slide5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5" Type="http://schemas.openxmlformats.org/officeDocument/2006/relationships/slide" Target="slide5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5" Type="http://schemas.openxmlformats.org/officeDocument/2006/relationships/slide" Target="slide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4362" y="950863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Исследовательская работа «Геометрические неравенства»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076056" y="3362767"/>
            <a:ext cx="3744416" cy="2543196"/>
          </a:xfrm>
        </p:spPr>
        <p:txBody>
          <a:bodyPr>
            <a:normAutofit fontScale="62500" lnSpcReduction="20000"/>
          </a:bodyPr>
          <a:lstStyle/>
          <a:p>
            <a:r>
              <a:rPr lang="ru-RU" b="1" dirty="0" smtClean="0">
                <a:solidFill>
                  <a:schemeClr val="tx1"/>
                </a:solidFill>
              </a:rPr>
              <a:t>Исследовательская группа учащихся 10 «А» класса: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Константинов Д.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Несговорова О.</a:t>
            </a:r>
          </a:p>
          <a:p>
            <a:r>
              <a:rPr lang="ru-RU" b="1" dirty="0" smtClean="0">
                <a:solidFill>
                  <a:schemeClr val="tx1"/>
                </a:solidFill>
              </a:rPr>
              <a:t>Панюшкин В.</a:t>
            </a:r>
          </a:p>
          <a:p>
            <a:endParaRPr lang="ru-RU" b="1" dirty="0">
              <a:solidFill>
                <a:schemeClr val="tx1"/>
              </a:solidFill>
            </a:endParaRPr>
          </a:p>
          <a:p>
            <a:r>
              <a:rPr lang="ru-RU" b="1" dirty="0">
                <a:solidFill>
                  <a:schemeClr val="tx1"/>
                </a:solidFill>
              </a:rPr>
              <a:t>Руководитель:</a:t>
            </a:r>
            <a:br>
              <a:rPr lang="ru-RU" b="1" dirty="0">
                <a:solidFill>
                  <a:schemeClr val="tx1"/>
                </a:solidFill>
              </a:rPr>
            </a:br>
            <a:r>
              <a:rPr lang="ru-RU" b="1" dirty="0" err="1">
                <a:solidFill>
                  <a:schemeClr val="tx1"/>
                </a:solidFill>
              </a:rPr>
              <a:t>Эйхгорн</a:t>
            </a:r>
            <a:r>
              <a:rPr lang="ru-RU" b="1" dirty="0">
                <a:solidFill>
                  <a:schemeClr val="tx1"/>
                </a:solidFill>
              </a:rPr>
              <a:t> Е.В.</a:t>
            </a:r>
            <a:br>
              <a:rPr lang="ru-RU" b="1" dirty="0">
                <a:solidFill>
                  <a:schemeClr val="tx1"/>
                </a:solidFill>
              </a:rPr>
            </a:b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857488" y="5929330"/>
            <a:ext cx="3286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Санкт-Петербург</a:t>
            </a:r>
          </a:p>
          <a:p>
            <a:pPr algn="ctr"/>
            <a:r>
              <a:rPr lang="ru-RU" sz="1600" dirty="0" smtClean="0"/>
              <a:t>2014</a:t>
            </a:r>
            <a:endParaRPr lang="ru-RU" sz="1600" dirty="0"/>
          </a:p>
        </p:txBody>
      </p:sp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2420888"/>
            <a:ext cx="3316710" cy="26140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>
            <a:reflection blurRad="12700" stA="38000" endPos="28000" dist="5000" dir="5400000" sy="-100000" algn="bl" rotWithShape="0"/>
          </a:effectLst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907704" y="113058"/>
            <a:ext cx="5544616" cy="3847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900" b="1" dirty="0">
                <a:ln>
                  <a:solidFill>
                    <a:schemeClr val="bg2"/>
                  </a:solidFill>
                </a:ln>
              </a:rPr>
              <a:t>ГБОУ ШКОЛА №53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5786" y="285728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/>
              <a:t>Эксперименты в программных </a:t>
            </a:r>
            <a:r>
              <a:rPr lang="ru-RU" dirty="0" smtClean="0"/>
              <a:t>средах </a:t>
            </a:r>
            <a:r>
              <a:rPr lang="en-US" dirty="0" err="1" smtClean="0">
                <a:hlinkClick r:id="rId2" action="ppaction://program"/>
              </a:rPr>
              <a:t>P</a:t>
            </a:r>
            <a:r>
              <a:rPr lang="en-US" sz="3100" dirty="0" err="1" smtClean="0">
                <a:hlinkClick r:id="rId2" action="ppaction://program"/>
              </a:rPr>
              <a:t>ascal</a:t>
            </a:r>
            <a:r>
              <a:rPr lang="en-US" dirty="0" err="1" smtClean="0">
                <a:hlinkClick r:id="rId2" action="ppaction://program"/>
              </a:rPr>
              <a:t>ABC</a:t>
            </a:r>
            <a:r>
              <a:rPr lang="en-US" dirty="0" smtClean="0"/>
              <a:t> </a:t>
            </a:r>
            <a:r>
              <a:rPr lang="ru-RU" dirty="0"/>
              <a:t>и </a:t>
            </a:r>
            <a:r>
              <a:rPr lang="ru-RU" dirty="0">
                <a:hlinkClick r:id="rId3" action="ppaction://hlinkfile"/>
              </a:rPr>
              <a:t>Живая </a:t>
            </a:r>
            <a:r>
              <a:rPr lang="ru-RU" dirty="0" smtClean="0">
                <a:hlinkClick r:id="rId3" action="ppaction://hlinkfile"/>
              </a:rPr>
              <a:t>математика</a:t>
            </a:r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0298" y="4214818"/>
            <a:ext cx="3799894" cy="25265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Рисунок 4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844824"/>
            <a:ext cx="3566200" cy="2584308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844824"/>
            <a:ext cx="3709646" cy="294149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2" y="188640"/>
            <a:ext cx="189630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Выводы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467544" y="773415"/>
            <a:ext cx="7700962" cy="681038"/>
          </a:xfrm>
        </p:spPr>
        <p:txBody>
          <a:bodyPr>
            <a:noAutofit/>
          </a:bodyPr>
          <a:lstStyle/>
          <a:p>
            <a:r>
              <a:rPr lang="ru-RU" sz="2400" b="0" dirty="0"/>
              <a:t>Выполнены все поставленные задачи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67544" y="1484784"/>
            <a:ext cx="7200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Начиная с утверждений, известных из школьного курса, мы расширили сведения о треугольнике, обнаружили много новых для нас закономерностей</a:t>
            </a:r>
          </a:p>
        </p:txBody>
      </p:sp>
      <p:sp>
        <p:nvSpPr>
          <p:cNvPr id="7" name="Текст 2"/>
          <p:cNvSpPr>
            <a:spLocks noGrp="1"/>
          </p:cNvSpPr>
          <p:nvPr>
            <p:ph type="body" idx="1"/>
          </p:nvPr>
        </p:nvSpPr>
        <p:spPr>
          <a:xfrm>
            <a:off x="394111" y="2996952"/>
            <a:ext cx="8210337" cy="2143140"/>
          </a:xfrm>
        </p:spPr>
        <p:txBody>
          <a:bodyPr>
            <a:noAutofit/>
          </a:bodyPr>
          <a:lstStyle/>
          <a:p>
            <a:r>
              <a:rPr lang="ru-RU" sz="2300" b="1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ru-RU" sz="24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Доказали формулировки всех утверждений, данных нам руководителем или взятых из прочитанных статей. </a:t>
            </a:r>
            <a:br>
              <a:rPr lang="ru-RU" sz="24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r>
              <a:rPr lang="ru-RU" sz="24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Только семь из двадцати семи доказаны не нами. </a:t>
            </a:r>
            <a:br>
              <a:rPr lang="ru-RU" sz="24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</a:br>
            <a:endParaRPr lang="ru-RU" sz="24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  <a:p>
            <a:r>
              <a:rPr lang="ru-RU" sz="2400" dirty="0">
                <a:ln w="6350">
                  <a:solidFill>
                    <a:schemeClr val="accent1">
                      <a:shade val="43000"/>
                    </a:schemeClr>
                  </a:solidFill>
                </a:ln>
                <a:solidFill>
                  <a:schemeClr val="accent1">
                    <a:tint val="83000"/>
                    <a:satMod val="150000"/>
                  </a:schemeClr>
                </a:solidFill>
                <a:effectLst>
                  <a:outerShdw blurRad="26000" dist="26000" dir="145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Считаем, что проделанная нами работа и ее результаты полезны и интересны и для нас и для тех, кто остановит на ней внимание. </a:t>
            </a:r>
          </a:p>
          <a:p>
            <a:pPr algn="ctr"/>
            <a:endParaRPr lang="ru-RU" sz="2400" dirty="0">
              <a:ln w="6350">
                <a:solidFill>
                  <a:schemeClr val="accent1">
                    <a:shade val="43000"/>
                  </a:schemeClr>
                </a:solidFill>
              </a:ln>
              <a:solidFill>
                <a:schemeClr val="accent1">
                  <a:tint val="83000"/>
                  <a:satMod val="150000"/>
                </a:schemeClr>
              </a:solidFill>
              <a:effectLst>
                <a:outerShdw blurRad="26000" dist="26000" dir="14500000" algn="tl" rotWithShape="0">
                  <a:srgbClr val="000000">
                    <a:alpha val="40000"/>
                  </a:srgbClr>
                </a:outerShdw>
              </a:effectLst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75626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Цели и задачи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836712"/>
            <a:ext cx="7929618" cy="2143140"/>
          </a:xfrm>
        </p:spPr>
        <p:txBody>
          <a:bodyPr>
            <a:noAutofit/>
          </a:bodyPr>
          <a:lstStyle/>
          <a:p>
            <a:endParaRPr lang="ru-RU" sz="1600" dirty="0" smtClean="0"/>
          </a:p>
          <a:p>
            <a:r>
              <a:rPr lang="ru-RU" sz="1600" b="1" dirty="0" smtClean="0">
                <a:solidFill>
                  <a:schemeClr val="tx1"/>
                </a:solidFill>
              </a:rPr>
              <a:t>Цели:</a:t>
            </a:r>
            <a:endParaRPr lang="ru-RU" sz="1600" b="1" dirty="0">
              <a:solidFill>
                <a:schemeClr val="tx1"/>
              </a:solidFill>
            </a:endParaRPr>
          </a:p>
          <a:p>
            <a:r>
              <a:rPr lang="ru-RU" sz="1600" dirty="0" smtClean="0"/>
              <a:t>•</a:t>
            </a:r>
            <a:r>
              <a:rPr lang="ru-RU" sz="1600" dirty="0"/>
              <a:t>    Изучить неравенства, связывающие элементы треугольника, четырехугольника и пятиугольника;</a:t>
            </a:r>
          </a:p>
          <a:p>
            <a:r>
              <a:rPr lang="ru-RU" sz="1600" dirty="0"/>
              <a:t>•    </a:t>
            </a:r>
            <a:r>
              <a:rPr lang="ru-RU" sz="1600" dirty="0" smtClean="0"/>
              <a:t>Рассмотреть и систематизировать наиболее </a:t>
            </a:r>
            <a:r>
              <a:rPr lang="ru-RU" sz="1600" dirty="0"/>
              <a:t>распространенные методы  доказательства геометрических </a:t>
            </a:r>
            <a:r>
              <a:rPr lang="ru-RU" sz="1600" dirty="0" smtClean="0"/>
              <a:t>неравенств;</a:t>
            </a:r>
            <a:endParaRPr lang="ru-RU" sz="1600" dirty="0"/>
          </a:p>
          <a:p>
            <a:r>
              <a:rPr lang="ru-RU" sz="1600" dirty="0"/>
              <a:t>•    Рассмотреть применение геометрических неравенств при решении задач;</a:t>
            </a:r>
          </a:p>
          <a:p>
            <a:r>
              <a:rPr lang="ru-RU" sz="1600" dirty="0"/>
              <a:t>•    Создать дидактический материал по данной теме.</a:t>
            </a:r>
          </a:p>
          <a:p>
            <a:endParaRPr lang="ru-RU" sz="1600" dirty="0"/>
          </a:p>
        </p:txBody>
      </p:sp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571604" y="3643314"/>
            <a:ext cx="7286676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57200" algn="l"/>
                <a:tab pos="1028700" algn="l"/>
                <a:tab pos="1257300" algn="l"/>
              </a:tabLst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Задачи: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познакомиться с историей неравенств;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рассмотреть утверждения, известные из школьного курса; 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доказать </a:t>
            </a:r>
            <a:r>
              <a:rPr lang="ru-RU" dirty="0" smtClean="0">
                <a:solidFill>
                  <a:schemeClr val="tx1">
                    <a:tint val="75000"/>
                  </a:schemeClr>
                </a:solidFill>
              </a:rPr>
              <a:t>ряд геометрических неравенств;</a:t>
            </a:r>
            <a:endParaRPr lang="ru-RU" dirty="0">
              <a:solidFill>
                <a:schemeClr val="tx1">
                  <a:tint val="75000"/>
                </a:schemeClr>
              </a:solidFill>
            </a:endParaRP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систематизировать различные методы доказательства геометрических неравенств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проиллюстрировать некоторые утверждения в программах Живая математика и Паскаль АВС;</a:t>
            </a:r>
          </a:p>
          <a:p>
            <a:pPr marL="0" marR="0" lvl="0" indent="269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457200" algn="l"/>
                <a:tab pos="1028700" algn="l"/>
                <a:tab pos="1257300" algn="l"/>
              </a:tabLst>
            </a:pPr>
            <a:r>
              <a:rPr lang="ru-RU" dirty="0">
                <a:solidFill>
                  <a:schemeClr val="tx1">
                    <a:tint val="75000"/>
                  </a:schemeClr>
                </a:solidFill>
              </a:rPr>
              <a:t>рассмотреть задачи, при решении которых используются доказанные утверждения.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0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Исторический экскурс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79512" y="1412776"/>
            <a:ext cx="5715008" cy="5184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Самые</a:t>
            </a:r>
            <a:r>
              <a:rPr lang="ru-RU" dirty="0"/>
              <a:t>  первые геометрические неравенства  </a:t>
            </a:r>
            <a:endParaRPr lang="ru-RU" dirty="0" smtClean="0"/>
          </a:p>
          <a:p>
            <a:pPr marL="457200" indent="-457200">
              <a:buAutoNum type="arabicParenR"/>
            </a:pPr>
            <a:r>
              <a:rPr lang="ru-RU" dirty="0" smtClean="0"/>
              <a:t>Перпендикуляр </a:t>
            </a:r>
            <a:r>
              <a:rPr lang="ru-RU" dirty="0"/>
              <a:t>меньше наклонной, проведенной из одной и той же точки к данной </a:t>
            </a:r>
            <a:r>
              <a:rPr lang="ru-RU" dirty="0" smtClean="0"/>
              <a:t>прямой</a:t>
            </a:r>
          </a:p>
          <a:p>
            <a:pPr marL="457200" indent="-457200">
              <a:buAutoNum type="arabicParenR"/>
            </a:pPr>
            <a:r>
              <a:rPr lang="ru-RU" dirty="0" smtClean="0"/>
              <a:t>Сторона </a:t>
            </a:r>
            <a:r>
              <a:rPr lang="ru-RU" dirty="0"/>
              <a:t>треугольника меньше суммы двух других </a:t>
            </a:r>
            <a:r>
              <a:rPr lang="ru-RU" dirty="0" smtClean="0"/>
              <a:t>сторон</a:t>
            </a:r>
          </a:p>
          <a:p>
            <a:pPr marL="457200" indent="-457200">
              <a:buAutoNum type="arabicParenR"/>
            </a:pPr>
            <a:r>
              <a:rPr lang="ru-RU" dirty="0" smtClean="0"/>
              <a:t>Против </a:t>
            </a:r>
            <a:r>
              <a:rPr lang="ru-RU" dirty="0"/>
              <a:t>большего угла треугольника лежит большая </a:t>
            </a:r>
            <a:r>
              <a:rPr lang="ru-RU" dirty="0" smtClean="0"/>
              <a:t>сторона</a:t>
            </a:r>
          </a:p>
          <a:p>
            <a:pPr marL="457200" indent="-457200">
              <a:buAutoNum type="arabicParenR"/>
            </a:pPr>
            <a:endParaRPr lang="ru-RU" dirty="0"/>
          </a:p>
          <a:p>
            <a:pPr marL="457200" indent="-457200">
              <a:buAutoNum type="arabicParenR"/>
            </a:pPr>
            <a:endParaRPr lang="ru-RU" dirty="0" smtClean="0"/>
          </a:p>
          <a:p>
            <a:pPr marL="457200" indent="-457200"/>
            <a:endParaRPr lang="ru-RU" dirty="0" smtClean="0"/>
          </a:p>
          <a:p>
            <a:pPr marL="457200" indent="-457200"/>
            <a:endParaRPr lang="ru-RU" dirty="0"/>
          </a:p>
          <a:p>
            <a:pPr marL="457200" indent="-457200"/>
            <a:endParaRPr lang="ru-RU" dirty="0" smtClean="0"/>
          </a:p>
          <a:p>
            <a:pPr marL="457200" indent="-457200"/>
            <a:endParaRPr lang="ru-RU" dirty="0" smtClean="0"/>
          </a:p>
          <a:p>
            <a:pPr marL="457200" indent="-457200"/>
            <a:r>
              <a:rPr lang="ru-RU" b="1" i="1" dirty="0" smtClean="0"/>
              <a:t>«…</a:t>
            </a:r>
            <a:r>
              <a:rPr lang="ru-RU" b="1" i="1" dirty="0"/>
              <a:t>основные результаты математики чаще выражаются неравенствами, а не равенствами</a:t>
            </a:r>
            <a:r>
              <a:rPr lang="ru-RU" b="1" i="1" dirty="0" smtClean="0"/>
              <a:t>»</a:t>
            </a:r>
          </a:p>
          <a:p>
            <a:pPr marL="457200" indent="-457200" algn="r"/>
            <a:r>
              <a:rPr lang="ru-RU" b="1" i="1" dirty="0"/>
              <a:t>Э. </a:t>
            </a:r>
            <a:r>
              <a:rPr lang="ru-RU" b="1" i="1" dirty="0" err="1" smtClean="0"/>
              <a:t>Беккенбах</a:t>
            </a:r>
            <a:endParaRPr lang="ru-RU" b="1" i="1" dirty="0"/>
          </a:p>
        </p:txBody>
      </p:sp>
      <p:pic>
        <p:nvPicPr>
          <p:cNvPr id="4" name="Рисунок 3" descr="http://www.staroilpainting.com/images/shop/product/e7138961dff4e411c7682eafa7bbe0d7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446" y="1857364"/>
            <a:ext cx="3000396" cy="2000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5214942" y="4000504"/>
            <a:ext cx="364330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b="1" i="1" dirty="0" err="1"/>
              <a:t>Дидона</a:t>
            </a:r>
            <a:r>
              <a:rPr lang="ru-RU" sz="1400" i="1" dirty="0"/>
              <a:t>, </a:t>
            </a:r>
            <a:r>
              <a:rPr lang="ru-RU" sz="1400" b="1" i="1" dirty="0" smtClean="0"/>
              <a:t>выстраивающая Карфаген</a:t>
            </a:r>
            <a:r>
              <a:rPr lang="ru-RU" sz="1400" i="1" dirty="0"/>
              <a:t>.</a:t>
            </a:r>
            <a:br>
              <a:rPr lang="ru-RU" sz="1400" i="1" dirty="0"/>
            </a:br>
            <a:r>
              <a:rPr lang="ru-RU" sz="1400" i="1" dirty="0" smtClean="0"/>
              <a:t>Мозаика</a:t>
            </a:r>
            <a:r>
              <a:rPr lang="ru-RU" sz="1400" i="1" dirty="0"/>
              <a:t>, IV в. до н.э. Великобритания, Музей графства Сомерсет.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2" y="116632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Неравенства треугольника и его следствия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84784"/>
            <a:ext cx="8429684" cy="3500462"/>
          </a:xfrm>
        </p:spPr>
        <p:txBody>
          <a:bodyPr>
            <a:normAutofit fontScale="92500" lnSpcReduction="20000"/>
          </a:bodyPr>
          <a:lstStyle/>
          <a:p>
            <a:r>
              <a:rPr lang="ru-RU" dirty="0"/>
              <a:t>Утверждения:</a:t>
            </a:r>
            <a:endParaRPr lang="ru-RU" sz="1800" dirty="0"/>
          </a:p>
          <a:p>
            <a:pPr lvl="1"/>
            <a:r>
              <a:rPr lang="ru-RU" u="sng" dirty="0"/>
              <a:t>Неравенство треугольника</a:t>
            </a:r>
            <a:r>
              <a:rPr lang="ru-RU" dirty="0"/>
              <a:t>: Длина любой стороны треугольника меньше суммы длин двух других его сторон. </a:t>
            </a:r>
            <a:endParaRPr lang="ru-RU" sz="1600" dirty="0"/>
          </a:p>
          <a:p>
            <a:pPr lvl="1"/>
            <a:r>
              <a:rPr lang="ru-RU" u="sng" dirty="0" smtClean="0"/>
              <a:t>Следствие 1</a:t>
            </a:r>
            <a:r>
              <a:rPr lang="ru-RU" dirty="0"/>
              <a:t>: Для любых трех точек плоскости верно: расстояние между двумя любыми точками не превосходит суммы двух других расстояний.</a:t>
            </a:r>
            <a:endParaRPr lang="ru-RU" sz="1600" dirty="0"/>
          </a:p>
          <a:p>
            <a:pPr lvl="1"/>
            <a:r>
              <a:rPr lang="ru-RU" u="sng" dirty="0" smtClean="0"/>
              <a:t>Следствие 2</a:t>
            </a:r>
            <a:r>
              <a:rPr lang="ru-RU" dirty="0"/>
              <a:t>: Длина любой стороны треугольника больше разности длин двух других сторон.</a:t>
            </a:r>
            <a:endParaRPr lang="ru-RU" sz="1600" dirty="0"/>
          </a:p>
          <a:p>
            <a:pPr lvl="1"/>
            <a:r>
              <a:rPr lang="ru-RU" u="sng" dirty="0" smtClean="0"/>
              <a:t>Следствие 3</a:t>
            </a:r>
            <a:r>
              <a:rPr lang="ru-RU" dirty="0"/>
              <a:t>: Длина любой стороны треугольника меньше его полупериметра.</a:t>
            </a:r>
            <a:endParaRPr lang="ru-RU" sz="1600" dirty="0"/>
          </a:p>
          <a:p>
            <a:pPr lvl="1"/>
            <a:r>
              <a:rPr lang="ru-RU" u="sng" dirty="0"/>
              <a:t>Следствие 4</a:t>
            </a:r>
            <a:r>
              <a:rPr lang="ru-RU" dirty="0"/>
              <a:t>: Кратчайший путь между двумя точками – это отрезок прямой.</a:t>
            </a:r>
            <a:endParaRPr lang="ru-RU" sz="1600" dirty="0"/>
          </a:p>
          <a:p>
            <a:pPr lvl="1"/>
            <a:r>
              <a:rPr lang="ru-RU" u="sng" dirty="0"/>
              <a:t>Следствие 5</a:t>
            </a:r>
            <a:r>
              <a:rPr lang="ru-RU" dirty="0"/>
              <a:t>: Любая ломаная и любая кривая, соединяющие две точки, меньше отрезка прямой, соединяющего эти точки.</a:t>
            </a:r>
            <a:endParaRPr lang="ru-RU" sz="1600" dirty="0"/>
          </a:p>
          <a:p>
            <a:endParaRPr lang="ru-RU" dirty="0"/>
          </a:p>
        </p:txBody>
      </p:sp>
      <p:pic>
        <p:nvPicPr>
          <p:cNvPr id="5" name="Рисунок 4" descr="C:\Users\ВАЛЕРА\Desktop\13.gif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4678" y="4869160"/>
            <a:ext cx="3301538" cy="17745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0"/>
            <a:ext cx="8286808" cy="1500198"/>
          </a:xfrm>
        </p:spPr>
        <p:txBody>
          <a:bodyPr/>
          <a:lstStyle/>
          <a:p>
            <a:pPr algn="ctr"/>
            <a:r>
              <a:rPr lang="ru-RU" dirty="0" smtClean="0"/>
              <a:t>Методы доказательств и получения неравенств</a:t>
            </a:r>
            <a:endParaRPr lang="ru-RU" dirty="0"/>
          </a:p>
        </p:txBody>
      </p:sp>
      <p:sp>
        <p:nvSpPr>
          <p:cNvPr id="4" name="Скругленный прямоугольник 3">
            <a:hlinkClick r:id="rId2" action="ppaction://hlinksldjump"/>
          </p:cNvPr>
          <p:cNvSpPr/>
          <p:nvPr/>
        </p:nvSpPr>
        <p:spPr>
          <a:xfrm>
            <a:off x="251520" y="1938049"/>
            <a:ext cx="2880320" cy="144016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Алгебраическая комбинация нескольких </a:t>
            </a:r>
            <a:r>
              <a:rPr lang="ru-RU" sz="2000" b="1" dirty="0" smtClean="0"/>
              <a:t>неравенств</a:t>
            </a:r>
            <a:endParaRPr lang="ru-RU" sz="2000" b="1" dirty="0"/>
          </a:p>
        </p:txBody>
      </p:sp>
      <p:sp>
        <p:nvSpPr>
          <p:cNvPr id="5" name="Скругленный прямоугольник 4">
            <a:hlinkClick r:id="rId3" action="ppaction://hlinksldjump"/>
          </p:cNvPr>
          <p:cNvSpPr/>
          <p:nvPr/>
        </p:nvSpPr>
        <p:spPr>
          <a:xfrm>
            <a:off x="5652120" y="1942795"/>
            <a:ext cx="2880320" cy="1512168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/>
              <a:t>Геометрические преобразования</a:t>
            </a:r>
            <a:endParaRPr lang="ru-RU" sz="2000" b="1" dirty="0"/>
          </a:p>
        </p:txBody>
      </p:sp>
      <p:sp>
        <p:nvSpPr>
          <p:cNvPr id="6" name="Скругленный прямоугольник 5">
            <a:hlinkClick r:id="rId4" action="ppaction://hlinksldjump"/>
          </p:cNvPr>
          <p:cNvSpPr/>
          <p:nvPr/>
        </p:nvSpPr>
        <p:spPr>
          <a:xfrm>
            <a:off x="4788024" y="3977214"/>
            <a:ext cx="3096344" cy="1504014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Комбинирование </a:t>
            </a:r>
            <a:r>
              <a:rPr lang="ru-RU" sz="2000" b="1" dirty="0" smtClean="0"/>
              <a:t>методов</a:t>
            </a:r>
            <a:endParaRPr lang="ru-RU" sz="2000" b="1" dirty="0"/>
          </a:p>
        </p:txBody>
      </p:sp>
      <p:sp>
        <p:nvSpPr>
          <p:cNvPr id="7" name="Скругленный прямоугольник 6">
            <a:hlinkClick r:id="rId5" action="ppaction://hlinksldjump"/>
          </p:cNvPr>
          <p:cNvSpPr/>
          <p:nvPr/>
        </p:nvSpPr>
        <p:spPr>
          <a:xfrm>
            <a:off x="1259632" y="3977214"/>
            <a:ext cx="3096344" cy="1512168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/>
              <a:t>«Искусственный» метод преобразований и </a:t>
            </a:r>
            <a:r>
              <a:rPr lang="ru-RU" sz="2000" b="1" dirty="0" smtClean="0"/>
              <a:t>оценки</a:t>
            </a:r>
            <a:endParaRPr lang="ru-RU" sz="2000" b="1" dirty="0"/>
          </a:p>
        </p:txBody>
      </p:sp>
      <p:sp>
        <p:nvSpPr>
          <p:cNvPr id="8" name="Стрелка вниз 7"/>
          <p:cNvSpPr/>
          <p:nvPr/>
        </p:nvSpPr>
        <p:spPr>
          <a:xfrm>
            <a:off x="1973606" y="1412776"/>
            <a:ext cx="576064" cy="309249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низ 8"/>
          <p:cNvSpPr/>
          <p:nvPr/>
        </p:nvSpPr>
        <p:spPr>
          <a:xfrm>
            <a:off x="3563888" y="1469996"/>
            <a:ext cx="576064" cy="2376266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>
            <a:off x="4788024" y="1466913"/>
            <a:ext cx="576064" cy="2376266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Стрелка вниз 10"/>
          <p:cNvSpPr/>
          <p:nvPr/>
        </p:nvSpPr>
        <p:spPr>
          <a:xfrm>
            <a:off x="6048164" y="1412776"/>
            <a:ext cx="576064" cy="309249"/>
          </a:xfrm>
          <a:prstGeom prst="downArrow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ятиугольник 11">
            <a:hlinkClick r:id="rId6" action="ppaction://hlinksldjump"/>
          </p:cNvPr>
          <p:cNvSpPr/>
          <p:nvPr/>
        </p:nvSpPr>
        <p:spPr>
          <a:xfrm>
            <a:off x="3707904" y="6309320"/>
            <a:ext cx="2340260" cy="288032"/>
          </a:xfrm>
          <a:prstGeom prst="homePlat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эксперименты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-26735"/>
            <a:ext cx="7772400" cy="1362075"/>
          </a:xfrm>
        </p:spPr>
        <p:txBody>
          <a:bodyPr/>
          <a:lstStyle/>
          <a:p>
            <a:pPr algn="ctr"/>
            <a:r>
              <a:rPr lang="ru-RU" dirty="0" smtClean="0"/>
              <a:t>Алгебраический метод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2006" y="980728"/>
            <a:ext cx="7772400" cy="2786082"/>
          </a:xfrm>
        </p:spPr>
        <p:txBody>
          <a:bodyPr>
            <a:noAutofit/>
          </a:bodyPr>
          <a:lstStyle/>
          <a:p>
            <a:r>
              <a:rPr lang="ru-RU" sz="1800" dirty="0" smtClean="0"/>
              <a:t>Умножить/разделить </a:t>
            </a:r>
            <a:r>
              <a:rPr lang="ru-RU" sz="1800" dirty="0"/>
              <a:t>неравенство на какое-то число, сложить несколько таких неравенств, подставить одно неравенство в другое и </a:t>
            </a:r>
            <a:r>
              <a:rPr lang="ru-RU" sz="1800" dirty="0" smtClean="0"/>
              <a:t>т.п.</a:t>
            </a:r>
          </a:p>
          <a:p>
            <a:endParaRPr lang="ru-RU" sz="1800" dirty="0"/>
          </a:p>
          <a:p>
            <a:r>
              <a:rPr lang="ru-RU" sz="1800" dirty="0" smtClean="0"/>
              <a:t>Доказать</a:t>
            </a:r>
            <a:r>
              <a:rPr lang="ru-RU" sz="1800" dirty="0"/>
              <a:t>, что сумма длин диагоналей выпуклого четырехугольника меньше его периметра.</a:t>
            </a:r>
          </a:p>
          <a:p>
            <a:r>
              <a:rPr lang="ru-RU" sz="1800" dirty="0"/>
              <a:t>  </a:t>
            </a:r>
          </a:p>
          <a:p>
            <a:r>
              <a:rPr lang="en-US" sz="1800" dirty="0"/>
              <a:t> </a:t>
            </a:r>
            <a:endParaRPr lang="ru-RU" sz="1800" dirty="0"/>
          </a:p>
          <a:p>
            <a:r>
              <a:rPr lang="en-US" sz="1800" dirty="0"/>
              <a:t> </a:t>
            </a:r>
            <a:endParaRPr lang="ru-RU" sz="1800" dirty="0"/>
          </a:p>
          <a:p>
            <a:endParaRPr lang="ru-RU" sz="1800" dirty="0"/>
          </a:p>
          <a:p>
            <a:r>
              <a:rPr lang="en-US" sz="1800" dirty="0"/>
              <a:t> </a:t>
            </a:r>
            <a:endParaRPr lang="ru-RU" sz="1800" dirty="0"/>
          </a:p>
          <a:p>
            <a:endParaRPr lang="ru-RU" sz="1800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3975359"/>
              </p:ext>
            </p:extLst>
          </p:nvPr>
        </p:nvGraphicFramePr>
        <p:xfrm>
          <a:off x="179512" y="2996952"/>
          <a:ext cx="6500858" cy="436666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485510"/>
                <a:gridCol w="4015348"/>
              </a:tblGrid>
              <a:tr h="100450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Дано:</a:t>
                      </a:r>
                      <a:r>
                        <a:rPr lang="ru-RU" sz="16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u="sng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произвольный выпуклый четырехугольник 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ABCD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Доказательство: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Здесь нужно применить неравенства треугольника, которые сравнивают диагонали и стороны. Таких неравенств 4 штуки: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      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BC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,</a:t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BD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 </a:t>
                      </a:r>
                    </a:p>
                    <a:p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Если сложить все неравенства и поделить на 2, то получим</a:t>
                      </a:r>
                    </a:p>
                    <a:p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AC+BD&lt;AB+BC+CD+AD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6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en-US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                                                             </a:t>
                      </a:r>
                      <a:endParaRPr lang="ru-RU" sz="16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278170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Доказать:</a:t>
                      </a: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сумма длин диагоналей четырехугольника меньше его периметра</a:t>
                      </a:r>
                    </a:p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409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38411737"/>
              </p:ext>
            </p:extLst>
          </p:nvPr>
        </p:nvGraphicFramePr>
        <p:xfrm>
          <a:off x="6660232" y="3662739"/>
          <a:ext cx="2271070" cy="28352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20" name="Точечный рисунок" r:id="rId3" imgW="2142857" imgH="2695951" progId="PBrush">
                  <p:embed/>
                </p:oleObj>
              </mc:Choice>
              <mc:Fallback>
                <p:oleObj name="Точечный рисунок" r:id="rId3" imgW="2142857" imgH="2695951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60232" y="3662739"/>
                        <a:ext cx="2271070" cy="2835221"/>
                      </a:xfrm>
                      <a:prstGeom prst="rect">
                        <a:avLst/>
                      </a:prstGeom>
                      <a:noFill/>
                      <a:ln w="19050">
                        <a:solidFill>
                          <a:srgbClr val="FF8EBA"/>
                        </a:solidFill>
                        <a:miter lim="800000"/>
                        <a:headEnd/>
                        <a:tailEnd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Выгнутая вправо стрелка 5">
            <a:hlinkClick r:id="rId5" action="ppaction://hlinksldjump"/>
          </p:cNvPr>
          <p:cNvSpPr/>
          <p:nvPr/>
        </p:nvSpPr>
        <p:spPr>
          <a:xfrm>
            <a:off x="597401" y="6137920"/>
            <a:ext cx="792088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975" y="26126"/>
            <a:ext cx="8463314" cy="1362075"/>
          </a:xfrm>
        </p:spPr>
        <p:txBody>
          <a:bodyPr>
            <a:noAutofit/>
          </a:bodyPr>
          <a:lstStyle/>
          <a:p>
            <a:r>
              <a:rPr lang="ru-RU" dirty="0" smtClean="0"/>
              <a:t>Геометрические преобразования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1196752"/>
            <a:ext cx="7772400" cy="1500187"/>
          </a:xfrm>
        </p:spPr>
        <p:txBody>
          <a:bodyPr>
            <a:noAutofit/>
          </a:bodyPr>
          <a:lstStyle/>
          <a:p>
            <a:r>
              <a:rPr lang="ru-RU" sz="1800" dirty="0"/>
              <a:t>Надо искать геометрическое преобразование со следующими свойствами:</a:t>
            </a:r>
            <a:br>
              <a:rPr lang="ru-RU" sz="1800" dirty="0"/>
            </a:br>
            <a:r>
              <a:rPr lang="ru-RU" sz="1800" dirty="0"/>
              <a:t>1) </a:t>
            </a:r>
            <a:r>
              <a:rPr lang="ru-RU" sz="1800" dirty="0" smtClean="0"/>
              <a:t>Оно </a:t>
            </a:r>
            <a:r>
              <a:rPr lang="ru-RU" sz="1800" dirty="0"/>
              <a:t>не меняет длин путей (или хотя бы переводит более длинный путь в более длинный, а более короткий - в более короткий);</a:t>
            </a:r>
            <a:br>
              <a:rPr lang="ru-RU" sz="1800" dirty="0"/>
            </a:br>
            <a:r>
              <a:rPr lang="ru-RU" sz="1800" dirty="0"/>
              <a:t>2) </a:t>
            </a:r>
            <a:r>
              <a:rPr lang="ru-RU" sz="1800" dirty="0" smtClean="0"/>
              <a:t>После </a:t>
            </a:r>
            <a:r>
              <a:rPr lang="ru-RU" sz="1800" dirty="0"/>
              <a:t>преобразования интересующий нас путь может быть прямолинейным.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9512" y="3571876"/>
            <a:ext cx="5678372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u="sng" dirty="0" smtClean="0"/>
              <a:t>Задача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Путешественник находится в заданной точке </a:t>
            </a:r>
            <a:r>
              <a:rPr lang="ru-RU" dirty="0" smtClean="0"/>
              <a:t>(A). </a:t>
            </a:r>
            <a:r>
              <a:rPr lang="ru-RU" dirty="0"/>
              <a:t>Он должен дойти до реки (прямая), чтобы набрать воды, и как можно быстрее оказаться в заданной точке (B), по туже сторону от реки </a:t>
            </a:r>
            <a:r>
              <a:rPr lang="ru-RU" dirty="0" smtClean="0"/>
              <a:t>. </a:t>
            </a:r>
            <a:r>
              <a:rPr lang="ru-RU" dirty="0"/>
              <a:t>Как ему сделать это, пройдя по кратчайшему пути?</a:t>
            </a:r>
          </a:p>
          <a:p>
            <a:endParaRPr lang="ru-RU" dirty="0"/>
          </a:p>
        </p:txBody>
      </p:sp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0" y="26126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9457" name="Object 1"/>
          <p:cNvGraphicFramePr>
            <a:graphicFrameLocks noChangeAspect="1"/>
          </p:cNvGraphicFramePr>
          <p:nvPr/>
        </p:nvGraphicFramePr>
        <p:xfrm>
          <a:off x="5857884" y="3286124"/>
          <a:ext cx="3071834" cy="20619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8" name="Точечный рисунок" r:id="rId3" imgW="2076740" imgH="1390844" progId="PBrush">
                  <p:embed/>
                </p:oleObj>
              </mc:Choice>
              <mc:Fallback>
                <p:oleObj name="Точечный рисунок" r:id="rId3" imgW="2076740" imgH="1390844" progId="PBrush">
                  <p:embed/>
                  <p:pic>
                    <p:nvPicPr>
                      <p:cNvPr id="0" name="Picture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57884" y="3286124"/>
                        <a:ext cx="3071834" cy="206191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Выгнутая вправо стрелка 6">
            <a:hlinkClick r:id="rId5" action="ppaction://hlinksldjump"/>
          </p:cNvPr>
          <p:cNvSpPr/>
          <p:nvPr/>
        </p:nvSpPr>
        <p:spPr>
          <a:xfrm>
            <a:off x="611560" y="5880200"/>
            <a:ext cx="792088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00114" y="0"/>
            <a:ext cx="7772400" cy="1362075"/>
          </a:xfrm>
        </p:spPr>
        <p:txBody>
          <a:bodyPr/>
          <a:lstStyle/>
          <a:p>
            <a:r>
              <a:rPr lang="ru-RU" dirty="0" smtClean="0"/>
              <a:t>Комбинирование методов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90707" y="1052736"/>
            <a:ext cx="7149645" cy="500065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/>
              <a:t>Сочетание различных методов</a:t>
            </a:r>
            <a:endParaRPr lang="ru-RU" sz="2800" dirty="0"/>
          </a:p>
        </p:txBody>
      </p:sp>
      <p:pic>
        <p:nvPicPr>
          <p:cNvPr id="4" name="Рисунок 3" descr="Задача9.bmp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076056" y="3356993"/>
            <a:ext cx="3672408" cy="3146690"/>
          </a:xfrm>
          <a:prstGeom prst="rect">
            <a:avLst/>
          </a:prstGeom>
        </p:spPr>
      </p:pic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3852817"/>
              </p:ext>
            </p:extLst>
          </p:nvPr>
        </p:nvGraphicFramePr>
        <p:xfrm>
          <a:off x="251520" y="1663827"/>
          <a:ext cx="8607900" cy="355346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22738"/>
                <a:gridCol w="5985162"/>
              </a:tblGrid>
              <a:tr h="2143140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Дано: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∆ABC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CM – биссектриса внешнего угла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M – произвольная точка, на биссектрисе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Доказательство: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Отразим ∆ABC относительно прямой, содержащей биссектрису CM (∆A'B'C). 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(AM=A'M, AC=A'C в силу симметрии)</a:t>
                      </a: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Рассмотрим ∆MA'B: 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A'B&lt;A'M+BM; </a:t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A'C+CB&lt;AM+BM</a:t>
                      </a:r>
                    </a:p>
                    <a:p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AC+CB&lt;AM+BM, 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/>
                      </a:r>
                      <a:b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Ч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r>
                        <a:rPr lang="ru-RU" sz="1800" kern="1200" dirty="0" err="1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1410324">
                <a:tc>
                  <a:txBody>
                    <a:bodyPr/>
                    <a:lstStyle/>
                    <a:p>
                      <a:r>
                        <a:rPr lang="ru-RU" sz="1800" b="1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Доказать:</a:t>
                      </a:r>
                      <a:endParaRPr lang="ru-RU" sz="1800" kern="1200" dirty="0" smtClean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CB+AC</a:t>
                      </a:r>
                      <a:r>
                        <a:rPr lang="en-US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&lt;</a:t>
                      </a:r>
                      <a:r>
                        <a:rPr lang="ru-RU" sz="1800" kern="1200" dirty="0" smtClean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AM+BM</a:t>
                      </a:r>
                      <a:endParaRPr lang="ru-RU" sz="18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Выгнутая вправо стрелка 5">
            <a:hlinkClick r:id="rId3" action="ppaction://hlinksldjump"/>
          </p:cNvPr>
          <p:cNvSpPr/>
          <p:nvPr/>
        </p:nvSpPr>
        <p:spPr>
          <a:xfrm>
            <a:off x="590707" y="5783603"/>
            <a:ext cx="792088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85728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«Искусственный» метод преобразований и оценки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412776"/>
            <a:ext cx="7772400" cy="714380"/>
          </a:xfrm>
        </p:spPr>
        <p:txBody>
          <a:bodyPr>
            <a:normAutofit/>
          </a:bodyPr>
          <a:lstStyle/>
          <a:p>
            <a:pPr algn="ctr"/>
            <a:r>
              <a:rPr lang="ru-RU" dirty="0" smtClean="0"/>
              <a:t>И</a:t>
            </a:r>
            <a:r>
              <a:rPr lang="ru-RU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спользование «искусственного» метода преобразований и </a:t>
            </a:r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оценки.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4266278"/>
              </p:ext>
            </p:extLst>
          </p:nvPr>
        </p:nvGraphicFramePr>
        <p:xfrm>
          <a:off x="467544" y="2204864"/>
          <a:ext cx="9110816" cy="367353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997986"/>
                <a:gridCol w="7112830"/>
              </a:tblGrid>
              <a:tr h="2376264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Дано:</a:t>
                      </a:r>
                      <a:endParaRPr lang="ru-RU" sz="20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Треугольник 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ABC</a:t>
                      </a:r>
                      <a:endParaRPr lang="ru-RU" sz="20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 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b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– высоты к сторонам 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 и 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Доказательство:</a:t>
                      </a:r>
                      <a:endParaRPr lang="ru-RU" sz="20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sinC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 2*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 2*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 </a:t>
                      </a:r>
                    </a:p>
                    <a:p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 2*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S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/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.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(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 – (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 должно быть больше нуля.</a:t>
                      </a:r>
                    </a:p>
                    <a:p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a-b+2S/a-2S/b=(a-b)+2S(b-a)/</a:t>
                      </a:r>
                      <a:r>
                        <a:rPr lang="en-US" sz="20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=(a-b)*(1-2S/</a:t>
                      </a:r>
                      <a:r>
                        <a:rPr lang="en-US" sz="20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ab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)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</a:t>
                      </a:r>
                      <a:b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=(a-b)*(1-sinC)</a:t>
                      </a:r>
                      <a:endParaRPr lang="ru-RU" sz="20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Оценим множители:</a:t>
                      </a:r>
                      <a:b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-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&gt;0 (из условия)</a:t>
                      </a:r>
                    </a:p>
                    <a:p>
                      <a:r>
                        <a:rPr lang="en-US" sz="20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lsinCl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&lt;=1</a:t>
                      </a:r>
                    </a:p>
                    <a:p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Значит 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, </a:t>
                      </a:r>
                      <a:r>
                        <a:rPr lang="ru-RU" sz="2000" kern="1200" dirty="0" err="1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ч.т.д</a:t>
                      </a:r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1297269">
                <a:tc>
                  <a:txBody>
                    <a:bodyPr/>
                    <a:lstStyle/>
                    <a:p>
                      <a:r>
                        <a:rPr lang="ru-RU" sz="2000" b="1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Доказать:</a:t>
                      </a:r>
                      <a:endParaRPr lang="ru-RU" sz="20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a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h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≥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b</a:t>
                      </a:r>
                      <a:r>
                        <a:rPr lang="ru-RU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+</a:t>
                      </a:r>
                      <a:r>
                        <a:rPr lang="en-US" sz="2000" kern="1200" dirty="0" smtClean="0">
                          <a:solidFill>
                            <a:schemeClr val="tx1">
                              <a:lumMod val="95000"/>
                              <a:lumOff val="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l</a:t>
                      </a:r>
                      <a:endParaRPr lang="ru-RU" sz="2000" kern="1200" dirty="0" smtClean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endParaRPr lang="ru-RU" sz="2000" dirty="0">
                        <a:solidFill>
                          <a:schemeClr val="tx1">
                            <a:lumMod val="95000"/>
                            <a:lumOff val="5000"/>
                          </a:schemeClr>
                        </a:solidFill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81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18939379"/>
              </p:ext>
            </p:extLst>
          </p:nvPr>
        </p:nvGraphicFramePr>
        <p:xfrm>
          <a:off x="5220072" y="4442827"/>
          <a:ext cx="3338154" cy="2024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1" name="Точечный рисунок" r:id="rId3" imgW="2057143" imgH="1247619" progId="PBrush">
                  <p:embed/>
                </p:oleObj>
              </mc:Choice>
              <mc:Fallback>
                <p:oleObj name="Точечный рисунок" r:id="rId3" imgW="2057143" imgH="1247619" progId="PBrush">
                  <p:embed/>
                  <p:pic>
                    <p:nvPicPr>
                      <p:cNvPr id="0" name="Picture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20072" y="4442827"/>
                        <a:ext cx="3338154" cy="20245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Выгнутая вправо стрелка 6">
            <a:hlinkClick r:id="rId5" action="ppaction://hlinksldjump"/>
          </p:cNvPr>
          <p:cNvSpPr/>
          <p:nvPr/>
        </p:nvSpPr>
        <p:spPr>
          <a:xfrm>
            <a:off x="453061" y="5949280"/>
            <a:ext cx="792088" cy="720080"/>
          </a:xfrm>
          <a:prstGeom prst="curved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366</TotalTime>
  <Words>468</Words>
  <Application>Microsoft Office PowerPoint</Application>
  <PresentationFormat>Экран (4:3)</PresentationFormat>
  <Paragraphs>107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Яркая</vt:lpstr>
      <vt:lpstr>Точечный рисунок</vt:lpstr>
      <vt:lpstr>Исследовательская работа «Геометрические неравенства»</vt:lpstr>
      <vt:lpstr>Цели и задачи</vt:lpstr>
      <vt:lpstr>Исторический экскурс</vt:lpstr>
      <vt:lpstr>Неравенства треугольника и его следствия</vt:lpstr>
      <vt:lpstr>Методы доказательств и получения неравенств</vt:lpstr>
      <vt:lpstr>Алгебраический метод</vt:lpstr>
      <vt:lpstr>Геометрические преобразования </vt:lpstr>
      <vt:lpstr>Комбинирование методов</vt:lpstr>
      <vt:lpstr>«Искусственный» метод преобразований и оценки </vt:lpstr>
      <vt:lpstr>Эксперименты в программных средах PascalABC и Живая математика</vt:lpstr>
      <vt:lpstr>Выполнены все поставленные задачи</vt:lpstr>
    </vt:vector>
  </TitlesOfParts>
  <Company>Школа №53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Исследовательская работа «Геометрические неравенства»</dc:title>
  <dc:creator>student</dc:creator>
  <cp:lastModifiedBy>Lena</cp:lastModifiedBy>
  <cp:revision>40</cp:revision>
  <dcterms:created xsi:type="dcterms:W3CDTF">2014-02-21T11:14:29Z</dcterms:created>
  <dcterms:modified xsi:type="dcterms:W3CDTF">2014-04-03T17:18:25Z</dcterms:modified>
</cp:coreProperties>
</file>