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08" autoAdjust="0"/>
    <p:restoredTop sz="94660"/>
  </p:normalViewPr>
  <p:slideViewPr>
    <p:cSldViewPr>
      <p:cViewPr varScale="1">
        <p:scale>
          <a:sx n="69" d="100"/>
          <a:sy n="69" d="100"/>
        </p:scale>
        <p:origin x="-5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B7034C5-5A5A-4678-B226-32EAFB8A3BF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63;&#1077;&#1088;&#1090;&#1077;&#1078;.gsp" TargetMode="External"/><Relationship Id="rId2" Type="http://schemas.openxmlformats.org/officeDocument/2006/relationships/hyperlink" Target="Mediana.pas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Исследовательская работа «Геометрические неравенства»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3429000"/>
            <a:ext cx="3271838" cy="2543196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Исследовательская группа учащихся 10 «А» класса:</a:t>
            </a:r>
          </a:p>
          <a:p>
            <a:pPr algn="l"/>
            <a:r>
              <a:rPr lang="ru-RU" dirty="0" smtClean="0"/>
              <a:t>Константинов Д.</a:t>
            </a:r>
          </a:p>
          <a:p>
            <a:pPr algn="l"/>
            <a:r>
              <a:rPr lang="ru-RU" dirty="0" smtClean="0"/>
              <a:t>Несговорова О.</a:t>
            </a:r>
          </a:p>
          <a:p>
            <a:pPr algn="l"/>
            <a:r>
              <a:rPr lang="ru-RU" dirty="0" smtClean="0"/>
              <a:t>Панюшкин В.</a:t>
            </a:r>
          </a:p>
          <a:p>
            <a:pPr algn="l"/>
            <a:endParaRPr lang="ru-RU" dirty="0"/>
          </a:p>
          <a:p>
            <a:pPr algn="l"/>
            <a:r>
              <a:rPr lang="ru-RU" dirty="0"/>
              <a:t>Руководитель:</a:t>
            </a:r>
            <a:br>
              <a:rPr lang="ru-RU" dirty="0"/>
            </a:br>
            <a:r>
              <a:rPr lang="ru-RU" dirty="0" err="1"/>
              <a:t>Эйхгорн</a:t>
            </a:r>
            <a:r>
              <a:rPr lang="ru-RU" dirty="0"/>
              <a:t> Е.В.</a:t>
            </a:r>
            <a:br>
              <a:rPr lang="ru-RU" dirty="0"/>
            </a:br>
            <a:r>
              <a:rPr lang="ru-RU" dirty="0"/>
              <a:t>учитель математики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488" y="5929330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Санкт-Петербург</a:t>
            </a:r>
          </a:p>
          <a:p>
            <a:pPr algn="ctr"/>
            <a:r>
              <a:rPr lang="ru-RU" sz="1600" dirty="0" smtClean="0"/>
              <a:t>2014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Эксперименты в программных </a:t>
            </a:r>
            <a:r>
              <a:rPr lang="ru-RU" dirty="0" smtClean="0"/>
              <a:t>средах (</a:t>
            </a:r>
            <a:r>
              <a:rPr lang="en-US" dirty="0" err="1" smtClean="0">
                <a:hlinkClick r:id="rId2" action="ppaction://hlinkfile"/>
              </a:rPr>
              <a:t>P</a:t>
            </a:r>
            <a:r>
              <a:rPr lang="en-US" sz="3100" dirty="0" err="1" smtClean="0">
                <a:hlinkClick r:id="rId2" action="ppaction://hlinkfile"/>
              </a:rPr>
              <a:t>ascal</a:t>
            </a:r>
            <a:r>
              <a:rPr lang="en-US" dirty="0" err="1" smtClean="0">
                <a:hlinkClick r:id="rId2" action="ppaction://hlinkfile"/>
              </a:rPr>
              <a:t>ABC</a:t>
            </a:r>
            <a:r>
              <a:rPr lang="en-US" dirty="0" smtClean="0"/>
              <a:t> </a:t>
            </a:r>
            <a:r>
              <a:rPr lang="ru-RU" dirty="0"/>
              <a:t>и </a:t>
            </a:r>
            <a:r>
              <a:rPr lang="ru-RU" dirty="0">
                <a:hlinkClick r:id="rId3" action="ppaction://hlinkfile"/>
              </a:rPr>
              <a:t>Живая математика</a:t>
            </a:r>
            <a:r>
              <a:rPr lang="ru-RU" dirty="0"/>
              <a:t>)</a:t>
            </a:r>
          </a:p>
        </p:txBody>
      </p:sp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00298" y="4214818"/>
            <a:ext cx="3500462" cy="2428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85720" y="2000240"/>
            <a:ext cx="3214710" cy="2428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357818" y="2071678"/>
            <a:ext cx="3571900" cy="27146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pedsovet.su/_ld/268/279131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00962" cy="1362075"/>
          </a:xfrm>
        </p:spPr>
        <p:txBody>
          <a:bodyPr>
            <a:norm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</a:rPr>
              <a:t>Выводы</a:t>
            </a:r>
            <a:endParaRPr lang="ru-RU" sz="26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60" y="3071810"/>
            <a:ext cx="6572296" cy="2143140"/>
          </a:xfrm>
        </p:spPr>
        <p:txBody>
          <a:bodyPr>
            <a:normAutofit fontScale="55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sz="2600" b="1" dirty="0" smtClean="0">
                <a:solidFill>
                  <a:schemeClr val="bg1"/>
                </a:solidFill>
              </a:rPr>
              <a:t>В результате работы нами были выполнены все поставленные задачи. </a:t>
            </a:r>
          </a:p>
          <a:p>
            <a:pPr>
              <a:buFont typeface="Arial" pitchFamily="34" charset="0"/>
              <a:buChar char="•"/>
            </a:pPr>
            <a:r>
              <a:rPr lang="ru-RU" sz="2600" b="1" dirty="0" smtClean="0">
                <a:solidFill>
                  <a:schemeClr val="bg1"/>
                </a:solidFill>
              </a:rPr>
              <a:t>Мы начинали с утверждений, известных из школьного курса.</a:t>
            </a:r>
          </a:p>
          <a:p>
            <a:pPr>
              <a:buFont typeface="Arial" pitchFamily="34" charset="0"/>
              <a:buChar char="•"/>
            </a:pPr>
            <a:r>
              <a:rPr lang="ru-RU" sz="2600" b="1" dirty="0" smtClean="0">
                <a:solidFill>
                  <a:schemeClr val="bg1"/>
                </a:solidFill>
              </a:rPr>
              <a:t>Решив расширить сведения о треугольнике, мы обнаружили много новых для нас закономерностей.</a:t>
            </a:r>
          </a:p>
          <a:p>
            <a:pPr>
              <a:buFont typeface="Arial" pitchFamily="34" charset="0"/>
              <a:buChar char="•"/>
            </a:pPr>
            <a:r>
              <a:rPr lang="ru-RU" sz="2600" b="1" dirty="0" smtClean="0">
                <a:solidFill>
                  <a:schemeClr val="bg1"/>
                </a:solidFill>
              </a:rPr>
              <a:t>Формулировки всех утверждений или даны нам руководителем или взяты нами из изученных статей. Но только семь из них доказаны не </a:t>
            </a:r>
            <a:r>
              <a:rPr lang="ru-RU" sz="2600" b="1" dirty="0" smtClean="0">
                <a:solidFill>
                  <a:schemeClr val="bg1"/>
                </a:solidFill>
              </a:rPr>
              <a:t>нами</a:t>
            </a:r>
            <a:r>
              <a:rPr lang="en-US" sz="2600" b="1" dirty="0" smtClean="0">
                <a:solidFill>
                  <a:schemeClr val="bg1"/>
                </a:solidFill>
              </a:rPr>
              <a:t>(</a:t>
            </a:r>
            <a:r>
              <a:rPr lang="ru-RU" sz="2600" b="1" dirty="0" smtClean="0">
                <a:solidFill>
                  <a:schemeClr val="bg1"/>
                </a:solidFill>
              </a:rPr>
              <a:t>А доказано нами более 20 неравенств)</a:t>
            </a:r>
            <a:endParaRPr lang="ru-RU" sz="26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600" b="1" dirty="0" smtClean="0">
                <a:solidFill>
                  <a:schemeClr val="bg1"/>
                </a:solidFill>
              </a:rPr>
              <a:t>Считаем, что проделанная нами работа и ее результаты, изложенные в отчете, полезны и интересны и для нас и для тех, кто остановит на ней внимание.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72400" cy="1362075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500174"/>
            <a:ext cx="7929618" cy="2143140"/>
          </a:xfrm>
        </p:spPr>
        <p:txBody>
          <a:bodyPr>
            <a:normAutofit fontScale="47500" lnSpcReduction="20000"/>
          </a:bodyPr>
          <a:lstStyle/>
          <a:p>
            <a:endParaRPr lang="ru-RU" sz="3100" dirty="0" smtClean="0"/>
          </a:p>
          <a:p>
            <a:r>
              <a:rPr lang="ru-RU" sz="3300" b="1" dirty="0" smtClean="0">
                <a:solidFill>
                  <a:schemeClr val="tx1"/>
                </a:solidFill>
              </a:rPr>
              <a:t>Цели:</a:t>
            </a:r>
            <a:endParaRPr lang="ru-RU" sz="3300" b="1" dirty="0">
              <a:solidFill>
                <a:schemeClr val="tx1"/>
              </a:solidFill>
            </a:endParaRPr>
          </a:p>
          <a:p>
            <a:r>
              <a:rPr lang="ru-RU" sz="3300" dirty="0" smtClean="0"/>
              <a:t>•</a:t>
            </a:r>
            <a:r>
              <a:rPr lang="ru-RU" sz="3300" dirty="0"/>
              <a:t>    Изучить неравенства, связывающие элементы треугольника, четырехугольника и пятиугольника;</a:t>
            </a:r>
          </a:p>
          <a:p>
            <a:r>
              <a:rPr lang="ru-RU" sz="3300" dirty="0"/>
              <a:t>•    Рассмотреть наиболее распространенные методы  доказательства геометрических неравенств, систематизировать методы доказательств;</a:t>
            </a:r>
          </a:p>
          <a:p>
            <a:r>
              <a:rPr lang="ru-RU" sz="3300" dirty="0"/>
              <a:t>•    Рассмотреть применение геометрических неравенств при решении задач;</a:t>
            </a:r>
          </a:p>
          <a:p>
            <a:r>
              <a:rPr lang="ru-RU" sz="3300" dirty="0"/>
              <a:t>•    Создать дидактический материал по данной теме.</a:t>
            </a:r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71604" y="3643314"/>
            <a:ext cx="72866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1028700" algn="l"/>
                <a:tab pos="12573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познакомиться с историей неравенств;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рассмотреть утверждения, известные из школьного курса; 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доказать некоторые геометрические неравенства;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систематизировать различные методы доказательства геометрических неравенств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проиллюстрировать некоторые утверждения в программах Живая математика и Паскаль АВС;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рассмотреть задачи, при решении которых используются доказанные утверждения.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7772400" cy="1362075"/>
          </a:xfrm>
        </p:spPr>
        <p:txBody>
          <a:bodyPr/>
          <a:lstStyle/>
          <a:p>
            <a:pPr algn="ctr"/>
            <a:r>
              <a:rPr lang="ru-RU" dirty="0" smtClean="0"/>
              <a:t>Исторический экскурс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785926"/>
            <a:ext cx="5715008" cy="428628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Самые</a:t>
            </a:r>
            <a:r>
              <a:rPr lang="ru-RU" dirty="0"/>
              <a:t>  первые геометрические неравенства  </a:t>
            </a:r>
            <a:endParaRPr lang="ru-RU" dirty="0" smtClean="0"/>
          </a:p>
          <a:p>
            <a:pPr marL="457200" indent="-457200">
              <a:buAutoNum type="arabicParenR"/>
            </a:pPr>
            <a:r>
              <a:rPr lang="ru-RU" dirty="0" smtClean="0"/>
              <a:t>Перпендикуляр </a:t>
            </a:r>
            <a:r>
              <a:rPr lang="ru-RU" dirty="0"/>
              <a:t>меньше наклонной, проведенной из одной и той же точки к данной </a:t>
            </a:r>
            <a:r>
              <a:rPr lang="ru-RU" dirty="0" smtClean="0"/>
              <a:t>прямой</a:t>
            </a:r>
          </a:p>
          <a:p>
            <a:pPr marL="457200" indent="-457200">
              <a:buAutoNum type="arabicParenR"/>
            </a:pPr>
            <a:r>
              <a:rPr lang="ru-RU" dirty="0" smtClean="0"/>
              <a:t>Сторона </a:t>
            </a:r>
            <a:r>
              <a:rPr lang="ru-RU" dirty="0"/>
              <a:t>треугольника меньше суммы двух других </a:t>
            </a:r>
            <a:r>
              <a:rPr lang="ru-RU" dirty="0" smtClean="0"/>
              <a:t>сторон</a:t>
            </a:r>
          </a:p>
          <a:p>
            <a:pPr marL="457200" indent="-457200">
              <a:buAutoNum type="arabicParenR"/>
            </a:pPr>
            <a:r>
              <a:rPr lang="ru-RU" dirty="0" smtClean="0"/>
              <a:t>Против </a:t>
            </a:r>
            <a:r>
              <a:rPr lang="ru-RU" dirty="0"/>
              <a:t>большего угла треугольника лежит большая </a:t>
            </a:r>
            <a:r>
              <a:rPr lang="ru-RU" dirty="0" smtClean="0"/>
              <a:t>сторона</a:t>
            </a:r>
          </a:p>
          <a:p>
            <a:pPr marL="457200" indent="-457200">
              <a:buAutoNum type="arabicParenR"/>
            </a:pPr>
            <a:endParaRPr lang="ru-RU" dirty="0"/>
          </a:p>
          <a:p>
            <a:pPr marL="457200" indent="-457200">
              <a:buAutoNum type="arabicParenR"/>
            </a:pPr>
            <a:endParaRPr lang="ru-RU" dirty="0" smtClean="0"/>
          </a:p>
          <a:p>
            <a:pPr marL="457200" indent="-457200"/>
            <a:endParaRPr lang="ru-RU" dirty="0" smtClean="0"/>
          </a:p>
          <a:p>
            <a:pPr marL="457200" indent="-457200"/>
            <a:r>
              <a:rPr lang="ru-RU" dirty="0" smtClean="0"/>
              <a:t>«…</a:t>
            </a:r>
            <a:r>
              <a:rPr lang="ru-RU" dirty="0"/>
              <a:t>основные результаты математики чаще выражаются неравенствами, а не равенствами</a:t>
            </a:r>
            <a:r>
              <a:rPr lang="ru-RU" dirty="0" smtClean="0"/>
              <a:t>»</a:t>
            </a:r>
          </a:p>
          <a:p>
            <a:pPr marL="457200" indent="-457200" algn="r"/>
            <a:r>
              <a:rPr lang="ru-RU" dirty="0"/>
              <a:t>Э. </a:t>
            </a:r>
            <a:r>
              <a:rPr lang="ru-RU" dirty="0" err="1" smtClean="0"/>
              <a:t>Беккенбах</a:t>
            </a:r>
            <a:endParaRPr lang="ru-RU" dirty="0"/>
          </a:p>
        </p:txBody>
      </p:sp>
      <p:pic>
        <p:nvPicPr>
          <p:cNvPr id="4" name="Рисунок 3" descr="http://www.staroilpainting.com/images/shop/product/e7138961dff4e411c7682eafa7bbe0d7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857364"/>
            <a:ext cx="3000396" cy="20002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214942" y="4000504"/>
            <a:ext cx="3643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err="1"/>
              <a:t>Дидона</a:t>
            </a:r>
            <a:r>
              <a:rPr lang="ru-RU" sz="1400" i="1" dirty="0"/>
              <a:t>, </a:t>
            </a:r>
            <a:r>
              <a:rPr lang="ru-RU" sz="1400" b="1" i="1" dirty="0" smtClean="0"/>
              <a:t>выстраивающая Карфаген</a:t>
            </a:r>
            <a:r>
              <a:rPr lang="ru-RU" sz="1400" i="1" dirty="0"/>
              <a:t>.</a:t>
            </a:r>
            <a:br>
              <a:rPr lang="ru-RU" sz="1400" i="1" dirty="0"/>
            </a:br>
            <a:r>
              <a:rPr lang="ru-RU" sz="1400" i="1" dirty="0"/>
              <a:t>Античная мозаика и фрески Мозаика, IV в. до н.э. Великобритания, Музей графства Сомерсет.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772400" cy="1362075"/>
          </a:xfrm>
        </p:spPr>
        <p:txBody>
          <a:bodyPr/>
          <a:lstStyle/>
          <a:p>
            <a:pPr algn="ctr"/>
            <a:r>
              <a:rPr lang="ru-RU" dirty="0" smtClean="0"/>
              <a:t>Неравенства треугольника и его следствия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857364"/>
            <a:ext cx="8429684" cy="350046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Утверждения:</a:t>
            </a:r>
            <a:endParaRPr lang="ru-RU" sz="1800" dirty="0"/>
          </a:p>
          <a:p>
            <a:pPr lvl="1"/>
            <a:r>
              <a:rPr lang="ru-RU" dirty="0"/>
              <a:t>Неравенство треугольника: Длина любой стороны треугольника меньше суммы длин двух других его сторон. </a:t>
            </a:r>
            <a:endParaRPr lang="ru-RU" sz="1600" dirty="0"/>
          </a:p>
          <a:p>
            <a:pPr lvl="1"/>
            <a:r>
              <a:rPr lang="ru-RU" u="sng" dirty="0" smtClean="0"/>
              <a:t>Следствие 1</a:t>
            </a:r>
            <a:r>
              <a:rPr lang="ru-RU" dirty="0"/>
              <a:t>: Для любых трех точек плоскости верно: расстояние между двумя любыми точками не превосходит суммы двух других расстояний.</a:t>
            </a:r>
            <a:endParaRPr lang="ru-RU" sz="1600" dirty="0"/>
          </a:p>
          <a:p>
            <a:pPr lvl="1"/>
            <a:r>
              <a:rPr lang="ru-RU" u="sng" dirty="0" smtClean="0"/>
              <a:t>Следствие 2</a:t>
            </a:r>
            <a:r>
              <a:rPr lang="ru-RU" dirty="0"/>
              <a:t>: Длина любой стороны треугольника больше разности длин двух других сторон.</a:t>
            </a:r>
            <a:endParaRPr lang="ru-RU" sz="1600" dirty="0"/>
          </a:p>
          <a:p>
            <a:pPr lvl="1"/>
            <a:r>
              <a:rPr lang="ru-RU" u="sng" dirty="0" smtClean="0"/>
              <a:t>Следствие 3</a:t>
            </a:r>
            <a:r>
              <a:rPr lang="ru-RU" dirty="0"/>
              <a:t>: Длина любой стороны треугольника меньше его полупериметра.</a:t>
            </a:r>
            <a:endParaRPr lang="ru-RU" sz="1600" dirty="0"/>
          </a:p>
          <a:p>
            <a:pPr lvl="1"/>
            <a:r>
              <a:rPr lang="ru-RU" u="sng" dirty="0"/>
              <a:t>Следствие 4</a:t>
            </a:r>
            <a:r>
              <a:rPr lang="ru-RU" dirty="0"/>
              <a:t>: Кратчайший путь между двумя точками – это отрезок прямой.</a:t>
            </a:r>
            <a:endParaRPr lang="ru-RU" sz="1600" dirty="0"/>
          </a:p>
          <a:p>
            <a:pPr lvl="1"/>
            <a:r>
              <a:rPr lang="ru-RU" u="sng" dirty="0"/>
              <a:t>Следствие 5</a:t>
            </a:r>
            <a:r>
              <a:rPr lang="ru-RU" dirty="0"/>
              <a:t>: Любая ломаная и любая кривая, соединяющие две точки, меньше отрезка прямой, соединяющего эти точки.</a:t>
            </a:r>
            <a:endParaRPr lang="ru-RU" sz="1600" dirty="0"/>
          </a:p>
          <a:p>
            <a:endParaRPr lang="ru-RU" dirty="0"/>
          </a:p>
        </p:txBody>
      </p:sp>
      <p:pic>
        <p:nvPicPr>
          <p:cNvPr id="5" name="Рисунок 4" descr="C:\Users\ВАЛЕРА\Desktop\13.gif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214678" y="5214950"/>
            <a:ext cx="257176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86808" cy="1500198"/>
          </a:xfrm>
        </p:spPr>
        <p:txBody>
          <a:bodyPr/>
          <a:lstStyle/>
          <a:p>
            <a:pPr algn="ctr"/>
            <a:r>
              <a:rPr lang="ru-RU" dirty="0" smtClean="0"/>
              <a:t>Методы доказательств и получения неравенств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2214554"/>
            <a:ext cx="7772400" cy="2000264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Алгебраическая </a:t>
            </a:r>
            <a:r>
              <a:rPr lang="ru-RU" dirty="0"/>
              <a:t>комбинация нескольких неравенств </a:t>
            </a:r>
            <a:r>
              <a:rPr lang="ru-RU" dirty="0" smtClean="0"/>
              <a:t>треугольника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Геометрическое преобразование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Комбинирование </a:t>
            </a:r>
            <a:r>
              <a:rPr lang="ru-RU" dirty="0" smtClean="0"/>
              <a:t>методов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«Искусственный</a:t>
            </a:r>
            <a:r>
              <a:rPr lang="ru-RU" dirty="0"/>
              <a:t>» метод преобразований и оценки. </a:t>
            </a:r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*</a:t>
            </a:r>
            <a:r>
              <a:rPr lang="ru-RU" b="1" dirty="0"/>
              <a:t>Эксперименты в программных </a:t>
            </a:r>
            <a:r>
              <a:rPr lang="ru-RU" b="1" dirty="0" smtClean="0"/>
              <a:t>средах(</a:t>
            </a:r>
            <a:r>
              <a:rPr lang="en-US" b="1" dirty="0" err="1" smtClean="0"/>
              <a:t>PascalABC</a:t>
            </a:r>
            <a:r>
              <a:rPr lang="en-US" b="1" dirty="0" smtClean="0"/>
              <a:t> </a:t>
            </a:r>
            <a:r>
              <a:rPr lang="ru-RU" b="1" dirty="0" smtClean="0"/>
              <a:t>и Живая математика)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72400" cy="1362075"/>
          </a:xfrm>
        </p:spPr>
        <p:txBody>
          <a:bodyPr/>
          <a:lstStyle/>
          <a:p>
            <a:pPr algn="ctr"/>
            <a:r>
              <a:rPr lang="ru-RU" dirty="0" smtClean="0"/>
              <a:t>Алгебраический метод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1357298"/>
            <a:ext cx="7772400" cy="278608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Умножить/разделить </a:t>
            </a:r>
            <a:r>
              <a:rPr lang="ru-RU" dirty="0"/>
              <a:t>неравенство на какое-то число, сложить несколько таких неравенств, подставить одно неравенство в другое и </a:t>
            </a:r>
            <a:r>
              <a:rPr lang="ru-RU" dirty="0" smtClean="0"/>
              <a:t>т.п.</a:t>
            </a:r>
          </a:p>
          <a:p>
            <a:pPr lvl="2"/>
            <a:r>
              <a:rPr lang="ru-RU" dirty="0"/>
              <a:t>Доказать, что сумма длин диагоналей выпуклого четырехугольника меньше его периметра.</a:t>
            </a:r>
            <a:endParaRPr lang="ru-RU" sz="1200" dirty="0"/>
          </a:p>
          <a:p>
            <a:r>
              <a:rPr lang="ru-RU" dirty="0"/>
              <a:t> </a:t>
            </a:r>
            <a:r>
              <a:rPr lang="ru-RU" sz="1800" dirty="0"/>
              <a:t> </a:t>
            </a:r>
          </a:p>
          <a:p>
            <a:r>
              <a:rPr lang="en-US" sz="1800" dirty="0"/>
              <a:t> </a:t>
            </a:r>
            <a:endParaRPr lang="ru-RU" sz="1800" dirty="0"/>
          </a:p>
          <a:p>
            <a:r>
              <a:rPr lang="en-US" sz="1800" dirty="0"/>
              <a:t> </a:t>
            </a:r>
            <a:endParaRPr lang="ru-RU" sz="1800" dirty="0"/>
          </a:p>
          <a:p>
            <a:endParaRPr lang="ru-RU" sz="1800" dirty="0"/>
          </a:p>
          <a:p>
            <a:r>
              <a:rPr lang="en-US" dirty="0"/>
              <a:t> </a:t>
            </a:r>
            <a:endParaRPr lang="ru-RU" sz="1800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714620"/>
          <a:ext cx="6500858" cy="426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44420"/>
                <a:gridCol w="2856438"/>
              </a:tblGrid>
              <a:tr h="10045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Дано:</a:t>
                      </a:r>
                      <a:r>
                        <a:rPr lang="ru-RU" sz="16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6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произвольный выпуклый четырехугольник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ABCD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Доказательство: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Здесь нужно применить неравенства треугольника, которые сравнивают диагонали и стороны. Таких неравенств 4 штуки: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BC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     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BC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сложить все неравенства и поделить на 2, то получим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AC+BD&lt;AB+BC+CD+AD,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                                                            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817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Доказать: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сумма длин диагоналей четырехугольника меньше его периметра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643702" y="3000372"/>
          <a:ext cx="2195955" cy="2741447"/>
        </p:xfrm>
        <a:graphic>
          <a:graphicData uri="http://schemas.openxmlformats.org/presentationml/2006/ole">
            <p:oleObj spid="_x0000_s17409" name="Точечный рисунок" r:id="rId3" imgW="2142857" imgH="2695951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14356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Геометрическое преобразование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1428736"/>
            <a:ext cx="7772400" cy="1500187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Надо искать геометрическое преобразование со следующими свойствами:</a:t>
            </a:r>
            <a:br>
              <a:rPr lang="ru-RU" dirty="0"/>
            </a:br>
            <a:r>
              <a:rPr lang="ru-RU" dirty="0"/>
              <a:t>1) </a:t>
            </a:r>
            <a:r>
              <a:rPr lang="ru-RU" dirty="0" smtClean="0"/>
              <a:t>Оно </a:t>
            </a:r>
            <a:r>
              <a:rPr lang="ru-RU" dirty="0"/>
              <a:t>не меняет длин путей (или хотя бы переводит более длинный путь в более длинный, а более короткий - в более короткий);</a:t>
            </a:r>
            <a:br>
              <a:rPr lang="ru-RU" dirty="0"/>
            </a:br>
            <a:r>
              <a:rPr lang="ru-RU" dirty="0"/>
              <a:t>2) </a:t>
            </a:r>
            <a:r>
              <a:rPr lang="ru-RU" dirty="0" smtClean="0"/>
              <a:t>После </a:t>
            </a:r>
            <a:r>
              <a:rPr lang="ru-RU" dirty="0"/>
              <a:t>преобразования интересующий нас путь может быть прямолинейным.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3571876"/>
            <a:ext cx="5500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Задача1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Путешественник находится в заданной точке (A). Он должен дойти до реки (прямая), чтобы набрать воды, и как можно быстрее оказаться в заданной точке (B), по туже сторону от реки (см. рис.). Как ему сделать это, пройдя по кратчайшему пути?</a:t>
            </a:r>
          </a:p>
          <a:p>
            <a:endParaRPr lang="ru-RU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857884" y="3286124"/>
          <a:ext cx="3071834" cy="2061916"/>
        </p:xfrm>
        <a:graphic>
          <a:graphicData uri="http://schemas.openxmlformats.org/presentationml/2006/ole">
            <p:oleObj spid="_x0000_s19457" name="Точечный рисунок" r:id="rId3" imgW="2076740" imgH="1390844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14290"/>
            <a:ext cx="7772400" cy="1362075"/>
          </a:xfrm>
        </p:spPr>
        <p:txBody>
          <a:bodyPr/>
          <a:lstStyle/>
          <a:p>
            <a:r>
              <a:rPr lang="ru-RU" dirty="0" smtClean="0"/>
              <a:t>Комбинирование методов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43174" y="1214422"/>
            <a:ext cx="4071966" cy="500065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Сочетание </a:t>
            </a:r>
            <a:r>
              <a:rPr lang="ru-RU" dirty="0"/>
              <a:t>методов друг с другом.</a:t>
            </a:r>
          </a:p>
        </p:txBody>
      </p:sp>
      <p:pic>
        <p:nvPicPr>
          <p:cNvPr id="4" name="Рисунок 3" descr="Задача9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86314" y="3214686"/>
            <a:ext cx="4143404" cy="2928957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928802"/>
          <a:ext cx="6381752" cy="36963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4454"/>
                <a:gridCol w="4437298"/>
              </a:tblGrid>
              <a:tr h="2143140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Дано: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∆ABC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 – биссектриса внешнего угла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 – произвольная точка, на биссектрисе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Доказательство: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Отразим ∆ABC относительно прямой, содержащей биссектрису CM (∆A'B'C).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(AM=A'M, AC=A'C в силу симметрии)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Рассмотрим ∆MA'B: A'B&lt;A'M+BM; A'C+CB&lt;AM+BM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AC+CB&lt;AM+BM,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410324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Доказать: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CB+AC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AM+BM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«Искусственный» метод преобразований и оценки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714489"/>
            <a:ext cx="7772400" cy="714380"/>
          </a:xfrm>
        </p:spPr>
        <p:txBody>
          <a:bodyPr/>
          <a:lstStyle/>
          <a:p>
            <a:pPr algn="ctr"/>
            <a:r>
              <a:rPr lang="ru-RU" dirty="0" smtClean="0"/>
              <a:t>В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следующей задаче использован некоторый «искусственный» метод преобразований и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оценки.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786058"/>
          <a:ext cx="8572560" cy="2377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947"/>
                <a:gridCol w="6692613"/>
              </a:tblGrid>
              <a:tr h="1471075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Дано:</a:t>
                      </a:r>
                      <a:endParaRPr lang="ru-RU" sz="16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Треугольник 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ABC</a:t>
                      </a:r>
                      <a:endParaRPr lang="ru-RU" sz="16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b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– высоты к сторонам 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lang="ru-RU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Доказательство:</a:t>
                      </a:r>
                      <a:endParaRPr lang="ru-RU" sz="16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sinC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 2*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 2*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 2*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 – (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 должно быть больше нуля.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a-b+2S/a-2S/b=(a-b)+2S(b-a)/</a:t>
                      </a:r>
                      <a:r>
                        <a:rPr lang="en-US" sz="16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=(a-b)*(1-2S/</a:t>
                      </a:r>
                      <a:r>
                        <a:rPr lang="en-US" sz="16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)=(a-b)*(1-sinC)</a:t>
                      </a:r>
                      <a:endParaRPr lang="ru-RU" sz="16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&gt;0 (из условия)</a:t>
                      </a:r>
                    </a:p>
                    <a:p>
                      <a:r>
                        <a:rPr lang="en-US" sz="16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lsinCl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&lt;=1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Значит 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ч.т.д</a:t>
                      </a:r>
                      <a:endParaRPr lang="ru-RU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43503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Доказать:</a:t>
                      </a:r>
                      <a:endParaRPr lang="ru-RU" sz="16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endParaRPr lang="ru-RU" sz="16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5786446" y="4786322"/>
          <a:ext cx="2771780" cy="1681034"/>
        </p:xfrm>
        <a:graphic>
          <a:graphicData uri="http://schemas.openxmlformats.org/presentationml/2006/ole">
            <p:oleObj spid="_x0000_s20481" name="Точечный рисунок" r:id="rId3" imgW="2057143" imgH="1247619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276</TotalTime>
  <Words>570</Words>
  <Application>Microsoft Office PowerPoint</Application>
  <PresentationFormat>Экран (4:3)</PresentationFormat>
  <Paragraphs>102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Яркая</vt:lpstr>
      <vt:lpstr>Точечный рисунок</vt:lpstr>
      <vt:lpstr>Исследовательская работа «Геометрические неравенства»</vt:lpstr>
      <vt:lpstr> Цели и задачи</vt:lpstr>
      <vt:lpstr>Исторический экскурс</vt:lpstr>
      <vt:lpstr>Неравенства треугольника и его следствия</vt:lpstr>
      <vt:lpstr>Методы доказательств и получения неравенств</vt:lpstr>
      <vt:lpstr>Алгебраический метод</vt:lpstr>
      <vt:lpstr>Геометрическое преобразование </vt:lpstr>
      <vt:lpstr>Комбинирование методов</vt:lpstr>
      <vt:lpstr>«Искусственный» метод преобразований и оценки </vt:lpstr>
      <vt:lpstr>Эксперименты в программных средах (PascalABC и Живая математика)</vt:lpstr>
      <vt:lpstr>Выводы</vt:lpstr>
    </vt:vector>
  </TitlesOfParts>
  <Company>Школа №53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«Геометрические неравенства»</dc:title>
  <dc:creator>student</dc:creator>
  <cp:lastModifiedBy>student</cp:lastModifiedBy>
  <cp:revision>29</cp:revision>
  <dcterms:created xsi:type="dcterms:W3CDTF">2014-02-21T11:14:29Z</dcterms:created>
  <dcterms:modified xsi:type="dcterms:W3CDTF">2014-02-24T12:53:21Z</dcterms:modified>
</cp:coreProperties>
</file>