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8" r:id="rId4"/>
    <p:sldId id="270" r:id="rId5"/>
    <p:sldId id="260" r:id="rId6"/>
    <p:sldId id="271" r:id="rId7"/>
    <p:sldId id="262" r:id="rId8"/>
    <p:sldId id="266" r:id="rId9"/>
    <p:sldId id="257" r:id="rId10"/>
    <p:sldId id="263" r:id="rId11"/>
    <p:sldId id="264" r:id="rId12"/>
    <p:sldId id="265" r:id="rId13"/>
    <p:sldId id="259" r:id="rId14"/>
    <p:sldId id="272" r:id="rId15"/>
    <p:sldId id="261" r:id="rId16"/>
    <p:sldId id="268" r:id="rId17"/>
    <p:sldId id="267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79CA4-CE25-40E5-A5C1-6FDA263423EB}" type="datetimeFigureOut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655BC-EE61-4527-8689-4422624DDF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ED3BB-CAA3-487A-8C8F-9AA940C7DD6A}" type="datetimeFigureOut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7238F-2353-43AA-9420-EB6117AF2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6C74F-F5D3-4992-9857-C418AB5291CE}" type="datetimeFigureOut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9D58A-8964-4298-8897-3B7AD33801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BECB2-A455-4ECC-8A42-2F0AABC9498B}" type="datetimeFigureOut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0F333-217D-4B4B-B0B8-F173117FDA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59F0C-8E28-4AA2-9907-DDFB2561BE44}" type="datetimeFigureOut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4FCF8-F0E5-4498-85FF-08F429516A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782A8-64FB-4E5A-B730-2730FD587DBA}" type="datetimeFigureOut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22B05-0E75-4F6D-8F24-0D06BBF37F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46830-FE0C-4BC8-B1C6-DCD5D1475DB5}" type="datetimeFigureOut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8132F-C645-439C-B0B1-78D6A72763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3A6DA-FF89-4A1D-BE8F-53B7AD732226}" type="datetimeFigureOut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2AB10-C3AC-4CDC-B5AB-15267276DB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3A362-48F0-4DE3-ACEB-5646E36F344A}" type="datetimeFigureOut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5478D-BDB0-4784-AB1C-B6696B9F73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0FCA4-920B-4713-AF9B-69996C56074D}" type="datetimeFigureOut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0883D-C3CE-480E-9C4A-8BFCD9330B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E255E-AE11-4117-AC44-D902872B7581}" type="datetimeFigureOut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E2154-BC89-4F69-B842-576A8E269E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DA81CA-3DE2-488D-8E16-FC7B0695BED7}" type="datetimeFigureOut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AA2EC87-7C77-4629-9C37-5551BF09C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smtClean="0">
                <a:cs typeface="Calibri" pitchFamily="34" charset="0"/>
              </a:rPr>
              <a:t>Невозможные фигуры</a:t>
            </a:r>
            <a:endParaRPr lang="ru-RU" b="1" i="1" smtClean="0">
              <a:cs typeface="Calibri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85918" y="3314700"/>
            <a:ext cx="5429288" cy="82868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>
                <a:cs typeface="Calibri"/>
              </a:rPr>
              <a:t>Работу </a:t>
            </a:r>
            <a:r>
              <a:rPr lang="ru-RU" sz="2400" dirty="0" smtClean="0">
                <a:cs typeface="Calibri"/>
              </a:rPr>
              <a:t>выполнила </a:t>
            </a:r>
            <a:br>
              <a:rPr lang="ru-RU" sz="2400" dirty="0" smtClean="0">
                <a:cs typeface="Calibri"/>
              </a:rPr>
            </a:br>
            <a:r>
              <a:rPr lang="ru-RU" sz="2400" dirty="0" smtClean="0">
                <a:cs typeface="Calibri"/>
              </a:rPr>
              <a:t> Ефремова </a:t>
            </a:r>
            <a:r>
              <a:rPr lang="ru-RU" sz="2400" dirty="0">
                <a:cs typeface="Calibri"/>
              </a:rPr>
              <a:t>Александра 7"А" </a:t>
            </a:r>
            <a:endParaRPr lang="ru-RU" sz="24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cs typeface="Calibri"/>
              </a:rPr>
              <a:t>руководитель </a:t>
            </a:r>
            <a:r>
              <a:rPr lang="ru-RU" sz="2400" dirty="0" err="1">
                <a:cs typeface="Calibri"/>
              </a:rPr>
              <a:t>Эйхгорн</a:t>
            </a:r>
            <a:r>
              <a:rPr lang="ru-RU" sz="2400" dirty="0">
                <a:cs typeface="Calibri"/>
              </a:rPr>
              <a:t> Е.В.</a:t>
            </a:r>
            <a:endParaRPr lang="ru-RU" sz="2400" dirty="0">
              <a:solidFill>
                <a:schemeClr val="tx1"/>
              </a:solidFill>
              <a:cs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43702" y="5715016"/>
            <a:ext cx="2357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Санкт-Петербург</a:t>
            </a:r>
          </a:p>
          <a:p>
            <a:r>
              <a:rPr lang="ru-RU" dirty="0" smtClean="0"/>
              <a:t>Школа № 53</a:t>
            </a:r>
          </a:p>
          <a:p>
            <a:r>
              <a:rPr lang="ru-RU" dirty="0" smtClean="0"/>
              <a:t>2017-2018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8135937" cy="18732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dirty="0"/>
              <a:t>Невозможные фигуры существуют и в реальном мире, и этому есть множество </a:t>
            </a:r>
            <a:r>
              <a:rPr lang="ru-RU" dirty="0" smtClean="0"/>
              <a:t>примеров</a:t>
            </a:r>
            <a:r>
              <a:rPr lang="ru-RU" dirty="0"/>
              <a:t>   </a:t>
            </a:r>
          </a:p>
        </p:txBody>
      </p:sp>
      <p:pic>
        <p:nvPicPr>
          <p:cNvPr id="21506" name="Рисунок 3" descr="Изображение выглядит как пол, стол, внутренний, здание&#10;&#10;Описание создано с очень высокой степенью достоверности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3000372"/>
            <a:ext cx="2554288" cy="34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Рисунок 5" descr="Изображение выглядит как здание, пол, внутренний, стол&#10;&#10;Описание создано с очень высокой степенью достоверности"/>
          <p:cNvPicPr>
            <a:picLocks noChangeAspect="1"/>
          </p:cNvPicPr>
          <p:nvPr/>
        </p:nvPicPr>
        <p:blipFill>
          <a:blip r:embed="rId3"/>
          <a:srcRect l="6956" t="19647" r="17815" b="33344"/>
          <a:stretch>
            <a:fillRect/>
          </a:stretch>
        </p:blipFill>
        <p:spPr bwMode="auto">
          <a:xfrm>
            <a:off x="785786" y="3929066"/>
            <a:ext cx="2935288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Box 6"/>
          <p:cNvSpPr txBox="1">
            <a:spLocks noChangeArrowheads="1"/>
          </p:cNvSpPr>
          <p:nvPr/>
        </p:nvSpPr>
        <p:spPr bwMode="auto">
          <a:xfrm>
            <a:off x="857224" y="3286124"/>
            <a:ext cx="2743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Calibri" pitchFamily="34" charset="0"/>
                <a:cs typeface="Calibri" pitchFamily="34" charset="0"/>
              </a:rPr>
              <a:t>Треугольник</a:t>
            </a:r>
          </a:p>
        </p:txBody>
      </p:sp>
      <p:sp>
        <p:nvSpPr>
          <p:cNvPr id="21511" name="TextBox 8"/>
          <p:cNvSpPr txBox="1">
            <a:spLocks noChangeArrowheads="1"/>
          </p:cNvSpPr>
          <p:nvPr/>
        </p:nvSpPr>
        <p:spPr bwMode="auto">
          <a:xfrm>
            <a:off x="5143504" y="2428868"/>
            <a:ext cx="2743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Модель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60350"/>
            <a:ext cx="8175625" cy="1882775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 smtClean="0"/>
              <a:t>На улицах городов, мы можем увидеть архитектурные воплощения невозможных </a:t>
            </a:r>
            <a:r>
              <a:rPr lang="ru-RU" sz="4000" dirty="0" smtClean="0"/>
              <a:t>фигур</a:t>
            </a:r>
            <a:endParaRPr lang="ru-RU" sz="4000" dirty="0" smtClean="0"/>
          </a:p>
        </p:txBody>
      </p:sp>
      <p:sp>
        <p:nvSpPr>
          <p:cNvPr id="22530" name="AutoShape 2" descr="https://i.simpalsmedia.com/999.md/BoardImages/900x900/11c82ce95e304aa29a28e416af24a5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2531" name="AutoShape 4" descr="https://i.simpalsmedia.com/999.md/BoardImages/900x900/11c82ce95e304aa29a28e416af24a5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2532" name="AutoShape 6" descr="https://www.4wheelsnews.com/images/photo_galleries/original/1983/renault_log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2533" name="AutoShape 8" descr="https://www.4wheelsnews.com/images/photo_galleries/original/1983/renault_log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2534" name="AutoShape 10" descr="https://www.4wheelsnews.com/images/photo_galleries/original/1983/renault_log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2535" name="AutoShape 12" descr="https://www.4wheelsnews.com/images/photo_galleries/original/1983/renault_log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2536" name="AutoShape 16" descr="https://4tololo.ru/files/styles/large/public/images/20142003224812_0.jpg?itok=u8pyb-h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2537" name="AutoShape 18" descr="https://dezinfo.net/images2/image/05.2009/illusions/100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2538" name="AutoShape 20" descr="https://dezinfo.net/images2/image/05.2009/illusions/100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0502" name="Picture 22" descr="http://exterium.ru/upload/images/News/impossiblePerth.pre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286124"/>
            <a:ext cx="4214813" cy="316388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pic>
        <p:nvPicPr>
          <p:cNvPr id="20504" name="Picture 24" descr="http://s020.radikal.ru/i701/1212/77/bde84398d92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1857364"/>
            <a:ext cx="2857500" cy="43751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14" name="TextBox 13"/>
          <p:cNvSpPr txBox="1"/>
          <p:nvPr/>
        </p:nvSpPr>
        <p:spPr>
          <a:xfrm>
            <a:off x="285720" y="2143116"/>
            <a:ext cx="5429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Необычайная достопримечательность появилась в 1999 году в </a:t>
            </a:r>
            <a:r>
              <a:rPr lang="ru-RU" dirty="0" err="1" smtClean="0"/>
              <a:t>aвстралийском</a:t>
            </a:r>
            <a:r>
              <a:rPr lang="ru-RU" dirty="0" smtClean="0"/>
              <a:t> городе Перт. Треугольник </a:t>
            </a:r>
            <a:r>
              <a:rPr lang="ru-RU" dirty="0" err="1" smtClean="0"/>
              <a:t>Пенроуза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dirty="0"/>
              <a:t>Так же мы их видим в логотипах некоторых </a:t>
            </a:r>
            <a:r>
              <a:rPr lang="ru-RU" dirty="0" smtClean="0"/>
              <a:t>компаний</a:t>
            </a:r>
            <a:endParaRPr lang="ru-RU" dirty="0"/>
          </a:p>
        </p:txBody>
      </p:sp>
      <p:pic>
        <p:nvPicPr>
          <p:cNvPr id="23554" name="Picture 2" descr="http://vivarik.com.ua/image/cache/data/renaultfwsfawfwer-500x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165350"/>
            <a:ext cx="40005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AutoShape 4" descr="https://ds03.infourok.ru/uploads/ex/0438/0001b1e7-c607bcf2/1/hello_html_m59ec59d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3556" name="AutoShape 6" descr="https://ds03.infourok.ru/uploads/ex/0438/0001b1e7-c607bcf2/1/hello_html_m59ec59d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3557" name="Picture 8" descr="http://thebigboss.org/wp-content/uploads/2010/04/logga_effec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2143125"/>
            <a:ext cx="4029075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TextBox 3"/>
          <p:cNvSpPr txBox="1">
            <a:spLocks noChangeArrowheads="1"/>
          </p:cNvSpPr>
          <p:nvPr/>
        </p:nvSpPr>
        <p:spPr bwMode="auto">
          <a:xfrm>
            <a:off x="5281613" y="1638300"/>
            <a:ext cx="2743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  <a:cs typeface="Calibri" pitchFamily="34" charset="0"/>
              </a:rPr>
              <a:t>"SwirlySpace"</a:t>
            </a:r>
          </a:p>
        </p:txBody>
      </p:sp>
      <p:sp>
        <p:nvSpPr>
          <p:cNvPr id="23559" name="TextBox 4"/>
          <p:cNvSpPr txBox="1">
            <a:spLocks noChangeArrowheads="1"/>
          </p:cNvSpPr>
          <p:nvPr/>
        </p:nvSpPr>
        <p:spPr bwMode="auto">
          <a:xfrm>
            <a:off x="909638" y="1638300"/>
            <a:ext cx="2743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  <a:cs typeface="Calibri" pitchFamily="34" charset="0"/>
              </a:rPr>
              <a:t>"Renault"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64163" y="260351"/>
            <a:ext cx="3433762" cy="5026038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Font typeface="Arial" charset="0"/>
              <a:buNone/>
            </a:pPr>
            <a:r>
              <a:rPr lang="ru-RU" sz="2400" dirty="0" smtClean="0"/>
              <a:t>Одной из самых простых невозможных фигур является невозможный треугольник. Каждый угол этого треугольника существует в пространстве, но вместе они образуют пространственный парадокс. Если закрыть любой из углов треугольника, то невозможность пропадает. </a:t>
            </a:r>
          </a:p>
        </p:txBody>
      </p:sp>
      <p:sp>
        <p:nvSpPr>
          <p:cNvPr id="24578" name="AutoShape 2" descr="https://cs3.livemaster.ru/zhurnalfoto/e/e/6/14111523170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79" name="AutoShape 4" descr="https://cs3.livemaster.ru/zhurnalfoto/e/e/6/14111523170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80" name="AutoShape 6" descr="https://cs3.livemaster.ru/zhurnalfoto/e/e/6/14111523170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81" name="AutoShape 8" descr="https://excimerclinic.ru/upload/image/Origami_triangle3(1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82" name="AutoShape 10" descr="https://excimerclinic.ru/upload/image/Origami_triangle3(1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4583" name="Picture 12" descr="http://im-possible.info/images/anim/gif/owen-chikazawa/penrose-triangle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4857750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14" descr="http://i1.i.ua/prikol/pic/6/4/3462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4214813"/>
            <a:ext cx="4572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/>
              <a:t>Виды невозможных фигур</a:t>
            </a:r>
            <a:r>
              <a:rPr lang="ru-RU" sz="2400" dirty="0" smtClean="0"/>
              <a:t>:</a:t>
            </a:r>
            <a:br>
              <a:rPr lang="ru-RU" sz="2400" dirty="0" smtClean="0"/>
            </a:br>
            <a:r>
              <a:rPr lang="ru-RU" sz="2400" dirty="0" smtClean="0"/>
              <a:t>бесконечная лестница</a:t>
            </a:r>
            <a:br>
              <a:rPr lang="ru-RU" sz="2400" dirty="0" smtClean="0"/>
            </a:br>
            <a:r>
              <a:rPr lang="ru-RU" sz="2400" dirty="0" smtClean="0"/>
              <a:t>космическая вилка,</a:t>
            </a:r>
            <a:br>
              <a:rPr lang="ru-RU" sz="2400" dirty="0" smtClean="0"/>
            </a:br>
            <a:r>
              <a:rPr lang="ru-RU" sz="2400" dirty="0" smtClean="0"/>
              <a:t>сумасшедший ящик </a:t>
            </a:r>
            <a:endParaRPr lang="ru-RU" sz="2400" dirty="0"/>
          </a:p>
        </p:txBody>
      </p:sp>
      <p:pic>
        <p:nvPicPr>
          <p:cNvPr id="1026" name="image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85926"/>
            <a:ext cx="347544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image11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00100" y="3929066"/>
            <a:ext cx="5143725" cy="2623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1625903"/>
            <a:ext cx="2857520" cy="2514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85720" y="357166"/>
            <a:ext cx="8686800" cy="1071547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Именно этот треугольник я </a:t>
            </a:r>
            <a:r>
              <a:rPr lang="ru-RU" dirty="0" smtClean="0"/>
              <a:t>решила сконструировать</a:t>
            </a:r>
            <a:r>
              <a:rPr lang="ru-RU" dirty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И вот что у меня </a:t>
            </a:r>
            <a:r>
              <a:rPr lang="ru-RU" dirty="0" smtClean="0"/>
              <a:t>получилось </a:t>
            </a:r>
            <a:endParaRPr lang="ru-RU" dirty="0"/>
          </a:p>
        </p:txBody>
      </p:sp>
      <p:sp>
        <p:nvSpPr>
          <p:cNvPr id="25602" name="AutoShape 2" descr="https://pp.userapi.com/c834400/v834400196/b98d3/upBqZE3EY5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5603" name="AutoShape 4" descr="https://pp.userapi.com/c834400/v834400196/b98d3/upBqZE3EY5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5604" name="AutoShape 6" descr="https://pp.userapi.com/c834400/v834400196/b98d3/upBqZE3EY5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5605" name="AutoShape 8" descr="https://pp.userapi.com/c834400/v834400196/b98d3/upBqZE3EY5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5606" name="AutoShape 10" descr="https://pp.userapi.com/c834400/v834400196/b98d3/upBqZE3EY5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5607" name="AutoShape 12" descr="https://pp.userapi.com/c834400/v834400196/b98d3/upBqZE3EY5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5608" name="AutoShape 14" descr="https://pp.userapi.com/c834400/v834400196/b98d3/upBqZE3EY5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5609" name="AutoShape 16" descr="https://pp.userapi.com/c834400/v834400196/b98d3/upBqZE3EY5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5610" name="AutoShape 18" descr="https://pp.userapi.com/c834400/v834400196/b98d3/upBqZE3EY5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5611" name="AutoShape 22" descr="https://pp.userapi.com/c824409/v824409196/b52de/Fc92EZTR1h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5" name="Рисунок 5" descr="Изображение выглядит как текст, доска&#10;&#10;Описание создано с очень высокой степенью достоверности"/>
          <p:cNvPicPr>
            <a:picLocks noChangeAspect="1"/>
          </p:cNvPicPr>
          <p:nvPr/>
        </p:nvPicPr>
        <p:blipFill>
          <a:blip r:embed="rId2"/>
          <a:srcRect l="7861" t="6551" r="8736" b="684"/>
          <a:stretch>
            <a:fillRect/>
          </a:stretch>
        </p:blipFill>
        <p:spPr bwMode="auto">
          <a:xfrm>
            <a:off x="5572132" y="2000241"/>
            <a:ext cx="2928958" cy="4349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1571604" y="2571744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треугольник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357950" y="1428736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развертка</a:t>
            </a:r>
            <a:endParaRPr lang="ru-RU" dirty="0"/>
          </a:p>
        </p:txBody>
      </p:sp>
      <p:pic>
        <p:nvPicPr>
          <p:cNvPr id="18" name="Рисунок 5" descr="Изображение выглядит как здание, пол, внутренний, стол&#10;&#10;Описание создано с очень высокой степенью достоверности"/>
          <p:cNvPicPr>
            <a:picLocks noChangeAspect="1"/>
          </p:cNvPicPr>
          <p:nvPr/>
        </p:nvPicPr>
        <p:blipFill>
          <a:blip r:embed="rId3"/>
          <a:srcRect l="6956" t="19647" r="17815" b="33344"/>
          <a:stretch>
            <a:fillRect/>
          </a:stretch>
        </p:blipFill>
        <p:spPr bwMode="auto">
          <a:xfrm>
            <a:off x="714348" y="3071810"/>
            <a:ext cx="3877556" cy="3233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419100" y="295275"/>
            <a:ext cx="8229600" cy="1143000"/>
          </a:xfrm>
        </p:spPr>
        <p:txBody>
          <a:bodyPr/>
          <a:lstStyle/>
          <a:p>
            <a:pPr algn="l"/>
            <a:r>
              <a:rPr lang="ru-RU" sz="3200" dirty="0" smtClean="0">
                <a:cs typeface="Calibri" pitchFamily="34" charset="0"/>
              </a:rPr>
              <a:t>Изображать невозможные фигуры легче, чем конструировать. Это мои </a:t>
            </a:r>
            <a:r>
              <a:rPr lang="ru-RU" sz="3200" dirty="0" smtClean="0">
                <a:cs typeface="Calibri" pitchFamily="34" charset="0"/>
              </a:rPr>
              <a:t>рисунки</a:t>
            </a:r>
            <a:endParaRPr lang="ru-RU" sz="3200" dirty="0" smtClean="0"/>
          </a:p>
        </p:txBody>
      </p:sp>
      <p:pic>
        <p:nvPicPr>
          <p:cNvPr id="26626" name="Рисунок 5" descr="Изображение выглядит как спортивная игра, ракетбол&#10;&#10;Описание создано с высокой степенью достоверности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6563" y="1484313"/>
            <a:ext cx="3649662" cy="486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Рисунок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484313"/>
            <a:ext cx="366395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596" y="428604"/>
            <a:ext cx="8064500" cy="5551487"/>
          </a:xfrm>
        </p:spPr>
        <p:txBody>
          <a:bodyPr>
            <a:normAutofit fontScale="90000"/>
          </a:bodyPr>
          <a:lstStyle/>
          <a:p>
            <a:pPr algn="l"/>
            <a:r>
              <a:rPr lang="ru-RU" sz="2500" b="1" dirty="0" smtClean="0">
                <a:cs typeface="Calibri" pitchFamily="34" charset="0"/>
              </a:rPr>
              <a:t>Выводы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ru-RU" sz="4000" dirty="0" smtClean="0"/>
              <a:t>  </a:t>
            </a:r>
            <a:r>
              <a:rPr lang="ru-RU" sz="2500" dirty="0" smtClean="0">
                <a:cs typeface="Calibri" pitchFamily="34" charset="0"/>
              </a:rPr>
              <a:t>Невозможные фигуры можно сконструировать в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ru-RU" sz="2500" dirty="0" smtClean="0">
                <a:cs typeface="Calibri" pitchFamily="34" charset="0"/>
              </a:rPr>
              <a:t>реальном мире. И у меня это даже получилось.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ru-RU" sz="4000" dirty="0" smtClean="0"/>
              <a:t> </a:t>
            </a:r>
            <a:r>
              <a:rPr lang="ru-RU" sz="2500" dirty="0" smtClean="0">
                <a:cs typeface="Calibri" pitchFamily="34" charset="0"/>
              </a:rPr>
              <a:t>Невозможные фигуры привлекали ученых и художников с давних времен.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ru-RU" sz="4000" dirty="0" smtClean="0"/>
              <a:t> </a:t>
            </a:r>
            <a:r>
              <a:rPr lang="ru-RU" sz="2500" dirty="0" smtClean="0">
                <a:cs typeface="Calibri" pitchFamily="34" charset="0"/>
              </a:rPr>
              <a:t>Фигуры часто только кажутся невозможными из-за определенного ракурса.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ru-RU" sz="4000" dirty="0" smtClean="0"/>
              <a:t> </a:t>
            </a:r>
            <a:r>
              <a:rPr lang="ru-RU" sz="2500" dirty="0" smtClean="0">
                <a:cs typeface="Calibri" pitchFamily="34" charset="0"/>
              </a:rPr>
              <a:t>Конструировать невозможные фигуры сложнее, чем рисовать.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ru-RU" sz="4000" dirty="0" smtClean="0"/>
              <a:t> </a:t>
            </a:r>
            <a:r>
              <a:rPr lang="ru-RU" sz="2500" dirty="0" smtClean="0">
                <a:cs typeface="Calibri" pitchFamily="34" charset="0"/>
              </a:rPr>
              <a:t>Работа была интересной и познавательной, требовала терпения и усидчивости.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ru-RU" sz="4000" dirty="0" smtClean="0"/>
              <a:t> </a:t>
            </a:r>
            <a:r>
              <a:rPr lang="ru-RU" sz="2500" dirty="0" smtClean="0">
                <a:cs typeface="Calibri" pitchFamily="34" charset="0"/>
              </a:rPr>
              <a:t>Понять, как устроены невозможные фигуры, все</a:t>
            </a:r>
            <a:r>
              <a:rPr lang="ru-RU" sz="2500" dirty="0" smtClean="0">
                <a:latin typeface="Arial" charset="0"/>
                <a:cs typeface="Calibri" pitchFamily="34" charset="0"/>
              </a:rPr>
              <a:t> </a:t>
            </a:r>
            <a:r>
              <a:rPr lang="ru-RU" sz="2500" dirty="0" smtClean="0">
                <a:cs typeface="Calibri" pitchFamily="34" charset="0"/>
              </a:rPr>
              <a:t>равно, что решить головоломку.</a:t>
            </a:r>
            <a:endParaRPr lang="ru-RU" sz="4000" dirty="0" smtClean="0"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4000" r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C-Escher-Impossible-Cube.png"/>
          <p:cNvPicPr>
            <a:picLocks noChangeAspect="1"/>
          </p:cNvPicPr>
          <p:nvPr/>
        </p:nvPicPr>
        <p:blipFill>
          <a:blip r:embed="rId3" cstate="print">
            <a:lum bright="1000"/>
          </a:blip>
          <a:stretch>
            <a:fillRect/>
          </a:stretch>
        </p:blipFill>
        <p:spPr>
          <a:xfrm>
            <a:off x="5643570" y="2857496"/>
            <a:ext cx="3214678" cy="292895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214422"/>
            <a:ext cx="7772400" cy="14700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cap="all" spc="300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Невозможные фигуры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785786" y="2857496"/>
            <a:ext cx="4786346" cy="2571768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В своей работе я хочу показать тот мир, который на первый взгляд парадоксален, его не сразу можно понять.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18488" cy="4524386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b="1" dirty="0" smtClean="0"/>
              <a:t>Задачи исследования:</a:t>
            </a:r>
            <a:endParaRPr lang="ru-RU" dirty="0" smtClean="0"/>
          </a:p>
          <a:p>
            <a:pPr marL="0" indent="0"/>
            <a:r>
              <a:rPr lang="ru-RU" dirty="0" smtClean="0">
                <a:latin typeface="Arial" charset="0"/>
              </a:rPr>
              <a:t> </a:t>
            </a:r>
            <a:r>
              <a:rPr lang="ru-RU" dirty="0" smtClean="0"/>
              <a:t>Познакомиться с родоначальником невозможных фигур и его последователями;</a:t>
            </a:r>
            <a:endParaRPr lang="ru-RU" dirty="0" smtClean="0">
              <a:cs typeface="Calibri" pitchFamily="34" charset="0"/>
            </a:endParaRPr>
          </a:p>
          <a:p>
            <a:pPr marL="0" indent="0"/>
            <a:r>
              <a:rPr lang="ru-RU" dirty="0" smtClean="0">
                <a:latin typeface="Arial" charset="0"/>
              </a:rPr>
              <a:t> </a:t>
            </a:r>
            <a:r>
              <a:rPr lang="ru-RU" dirty="0" smtClean="0"/>
              <a:t>Изучить понятие «невозможные фигуры», с целью, чтобы выяснить, возможны ли они в реальном мире;</a:t>
            </a:r>
            <a:endParaRPr lang="ru-RU" dirty="0" smtClean="0">
              <a:cs typeface="Calibri" pitchFamily="34" charset="0"/>
            </a:endParaRPr>
          </a:p>
          <a:p>
            <a:pPr marL="0" indent="0"/>
            <a:r>
              <a:rPr lang="ru-RU" dirty="0" smtClean="0">
                <a:latin typeface="Arial" charset="0"/>
              </a:rPr>
              <a:t> </a:t>
            </a:r>
            <a:r>
              <a:rPr lang="ru-RU" dirty="0" smtClean="0"/>
              <a:t>Сконструировать невозможную фигуру в трёхмерном пространстве.</a:t>
            </a:r>
            <a:endParaRPr lang="ru-RU" dirty="0" smtClean="0">
              <a:cs typeface="Calibri" pitchFamily="34" charset="0"/>
            </a:endParaRPr>
          </a:p>
          <a:p>
            <a:pPr marL="0" indent="0">
              <a:buFont typeface="Arial" charset="0"/>
              <a:buNone/>
            </a:pPr>
            <a:endParaRPr lang="ru-RU" dirty="0" smtClean="0"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642910" y="571480"/>
            <a:ext cx="7246960" cy="4899023"/>
          </a:xfrm>
        </p:spPr>
        <p:txBody>
          <a:bodyPr/>
          <a:lstStyle/>
          <a:p>
            <a:pPr algn="l"/>
            <a:r>
              <a:rPr lang="ru-RU" sz="3200" b="1" dirty="0" smtClean="0">
                <a:cs typeface="Calibri" pitchFamily="34" charset="0"/>
              </a:rPr>
              <a:t>Проблема исследования: </a:t>
            </a:r>
            <a:r>
              <a:rPr lang="ru-RU" sz="3200" b="1" dirty="0" smtClean="0">
                <a:latin typeface="Arial" charset="0"/>
                <a:cs typeface="Calibri" pitchFamily="34" charset="0"/>
              </a:rPr>
              <a:t/>
            </a:r>
            <a:br>
              <a:rPr lang="ru-RU" sz="3200" b="1" dirty="0" smtClean="0">
                <a:latin typeface="Arial" charset="0"/>
                <a:cs typeface="Calibri" pitchFamily="34" charset="0"/>
              </a:rPr>
            </a:br>
            <a:r>
              <a:rPr lang="ru-RU" sz="3200" b="1" dirty="0" smtClean="0">
                <a:latin typeface="Arial" charset="0"/>
                <a:cs typeface="Calibri" pitchFamily="34" charset="0"/>
              </a:rPr>
              <a:t>  </a:t>
            </a:r>
            <a:r>
              <a:rPr lang="ru-RU" sz="3200" dirty="0" smtClean="0">
                <a:latin typeface="Arial" charset="0"/>
                <a:cs typeface="Calibri" pitchFamily="34" charset="0"/>
              </a:rPr>
              <a:t>В</a:t>
            </a:r>
            <a:r>
              <a:rPr lang="ru-RU" sz="3200" dirty="0" smtClean="0">
                <a:cs typeface="Calibri" pitchFamily="34" charset="0"/>
              </a:rPr>
              <a:t>озможны ли невозможные фигуры в реальном мире? </a:t>
            </a:r>
            <a:r>
              <a:rPr lang="ru-RU" sz="3200" dirty="0" smtClean="0">
                <a:latin typeface="Arial" charset="0"/>
                <a:cs typeface="Calibri" pitchFamily="34" charset="0"/>
              </a:rPr>
              <a:t/>
            </a:r>
            <a:br>
              <a:rPr lang="ru-RU" sz="3200" dirty="0" smtClean="0">
                <a:latin typeface="Arial" charset="0"/>
                <a:cs typeface="Calibri" pitchFamily="34" charset="0"/>
              </a:rPr>
            </a:br>
            <a:r>
              <a:rPr lang="ru-RU" sz="3200" dirty="0" smtClean="0">
                <a:latin typeface="Arial" charset="0"/>
                <a:cs typeface="Calibri" pitchFamily="34" charset="0"/>
              </a:rPr>
              <a:t>  </a:t>
            </a:r>
            <a:r>
              <a:rPr lang="ru-RU" sz="3200" dirty="0" smtClean="0">
                <a:cs typeface="Calibri" pitchFamily="34" charset="0"/>
              </a:rPr>
              <a:t>И если они возможны, можно ли их сконструировать?</a:t>
            </a:r>
            <a:br>
              <a:rPr lang="ru-RU" sz="3200" dirty="0" smtClean="0">
                <a:cs typeface="Calibri" pitchFamily="34" charset="0"/>
              </a:rPr>
            </a:br>
            <a:r>
              <a:rPr lang="ru-RU" sz="3200" b="1" dirty="0" smtClean="0">
                <a:cs typeface="Calibri" pitchFamily="34" charset="0"/>
              </a:rPr>
              <a:t>Цель исследования: </a:t>
            </a:r>
            <a:r>
              <a:rPr lang="ru-RU" sz="3200" b="1" dirty="0" smtClean="0">
                <a:latin typeface="Arial" charset="0"/>
                <a:cs typeface="Calibri" pitchFamily="34" charset="0"/>
              </a:rPr>
              <a:t/>
            </a:r>
            <a:br>
              <a:rPr lang="ru-RU" sz="3200" b="1" dirty="0" smtClean="0">
                <a:latin typeface="Arial" charset="0"/>
                <a:cs typeface="Calibri" pitchFamily="34" charset="0"/>
              </a:rPr>
            </a:br>
            <a:r>
              <a:rPr lang="ru-RU" sz="3200" dirty="0" smtClean="0">
                <a:latin typeface="Arial" charset="0"/>
                <a:cs typeface="Calibri" pitchFamily="34" charset="0"/>
              </a:rPr>
              <a:t>и</a:t>
            </a:r>
            <a:r>
              <a:rPr lang="ru-RU" sz="3200" dirty="0" smtClean="0">
                <a:cs typeface="Calibri" pitchFamily="34" charset="0"/>
              </a:rPr>
              <a:t>сследовать невозможные фигуры, изображенные на бумаге, и попытаться смоделировать их в реальном мире.</a:t>
            </a:r>
            <a:endParaRPr lang="ru-RU" dirty="0" smtClean="0"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285751"/>
            <a:ext cx="8329613" cy="1500176"/>
          </a:xfrm>
        </p:spPr>
        <p:txBody>
          <a:bodyPr rtlCol="0">
            <a:normAutofit fontScale="85000" lnSpcReduction="1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«Отцом» невозможных фигур является шведский художник Оскар </a:t>
            </a:r>
            <a:r>
              <a:rPr lang="ru-RU" dirty="0" err="1"/>
              <a:t>Рёйтерсверд</a:t>
            </a:r>
            <a:r>
              <a:rPr lang="ru-RU" b="1" dirty="0"/>
              <a:t> </a:t>
            </a:r>
            <a:r>
              <a:rPr lang="ru-RU" dirty="0"/>
              <a:t>(</a:t>
            </a:r>
            <a:r>
              <a:rPr lang="ru-RU" dirty="0" err="1"/>
              <a:t>Рутерсвард</a:t>
            </a:r>
            <a:r>
              <a:rPr lang="ru-RU" dirty="0"/>
              <a:t> в русскоязычной литературе) </a:t>
            </a:r>
            <a:r>
              <a:rPr lang="ru-RU" dirty="0" smtClean="0"/>
              <a:t>годы жизни(1915-2002</a:t>
            </a:r>
            <a:r>
              <a:rPr lang="ru-RU" dirty="0"/>
              <a:t>).</a:t>
            </a:r>
          </a:p>
        </p:txBody>
      </p:sp>
      <p:pic>
        <p:nvPicPr>
          <p:cNvPr id="17410" name="Picture 2" descr="http://optickeklamy.cz/media/k2/items/cache/3d9c691fd3a1e80f63a4a70c2a2e3155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2000250"/>
            <a:ext cx="3633788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AutoShape 4" descr="https://im0-tub-ru.yandex.net/i?id=736ca9ff3b53410a5f67160347748c42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7412" name="Picture 6" descr="http://im-possible.info/images/articles/the-eye-beguiled/6/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5963" y="2000250"/>
            <a:ext cx="3890962" cy="439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Работы </a:t>
            </a:r>
            <a:r>
              <a:rPr lang="ru-RU" dirty="0" err="1" smtClean="0"/>
              <a:t>Рутерсварда</a:t>
            </a:r>
            <a:endParaRPr lang="ru-RU" dirty="0"/>
          </a:p>
        </p:txBody>
      </p:sp>
      <p:pic>
        <p:nvPicPr>
          <p:cNvPr id="1026" name="Picture 2" descr="http://pertus.in/wp-content/uploads/2012/01/tumblr_lxf4zxNTlX1qazg3ko1_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643050"/>
            <a:ext cx="3357586" cy="4806361"/>
          </a:xfrm>
          <a:prstGeom prst="rect">
            <a:avLst/>
          </a:prstGeom>
          <a:noFill/>
        </p:spPr>
      </p:pic>
      <p:pic>
        <p:nvPicPr>
          <p:cNvPr id="1028" name="Picture 4" descr="http://cdn-nus-1.pinme.ru/tumb/600/photo/ce/ef/ceef8947931e463e7697ecd4d4e839c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571612"/>
            <a:ext cx="3386569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497888" cy="2908300"/>
          </a:xfrm>
        </p:spPr>
        <p:txBody>
          <a:bodyPr/>
          <a:lstStyle/>
          <a:p>
            <a:pPr algn="l"/>
            <a:r>
              <a:rPr lang="ru-RU" sz="2700" dirty="0" smtClean="0"/>
              <a:t>Последователями изображения невозможных фигур стали М. К. </a:t>
            </a:r>
            <a:r>
              <a:rPr lang="ru-RU" sz="2700" dirty="0" err="1" smtClean="0"/>
              <a:t>Эшер</a:t>
            </a:r>
            <a:r>
              <a:rPr lang="ru-RU" sz="2700" dirty="0" smtClean="0"/>
              <a:t> (</a:t>
            </a:r>
            <a:r>
              <a:rPr lang="en-US" sz="2700" dirty="0" smtClean="0"/>
              <a:t>M. C. Escher) </a:t>
            </a:r>
            <a:r>
              <a:rPr lang="ru-RU" sz="2700" dirty="0" smtClean="0"/>
              <a:t>и </a:t>
            </a:r>
            <a:r>
              <a:rPr lang="ru-RU" sz="2700" dirty="0" err="1" smtClean="0"/>
              <a:t>Жос</a:t>
            </a:r>
            <a:r>
              <a:rPr lang="ru-RU" sz="2700" dirty="0" smtClean="0"/>
              <a:t> де </a:t>
            </a:r>
            <a:r>
              <a:rPr lang="ru-RU" sz="2700" dirty="0" err="1" smtClean="0"/>
              <a:t>Мей</a:t>
            </a:r>
            <a:r>
              <a:rPr lang="ru-RU" sz="2700" dirty="0" smtClean="0"/>
              <a:t> (</a:t>
            </a:r>
            <a:r>
              <a:rPr lang="en-US" sz="2700" dirty="0" err="1" smtClean="0"/>
              <a:t>Jos</a:t>
            </a:r>
            <a:r>
              <a:rPr lang="en-US" sz="2700" dirty="0" smtClean="0"/>
              <a:t> de </a:t>
            </a:r>
            <a:r>
              <a:rPr lang="en-US" sz="2700" dirty="0" err="1" smtClean="0"/>
              <a:t>Mey</a:t>
            </a:r>
            <a:r>
              <a:rPr lang="en-US" sz="2700" dirty="0" smtClean="0"/>
              <a:t>).</a:t>
            </a:r>
            <a:r>
              <a:rPr lang="ru-RU" sz="2700" dirty="0" smtClean="0"/>
              <a:t> Большую известность невозможные фигуры получили после создания голландским художником М. К. </a:t>
            </a:r>
            <a:r>
              <a:rPr lang="ru-RU" sz="2700" dirty="0" err="1" smtClean="0"/>
              <a:t>Эшером</a:t>
            </a:r>
            <a:r>
              <a:rPr lang="ru-RU" sz="2700" dirty="0" smtClean="0"/>
              <a:t> трех литографий:</a:t>
            </a:r>
            <a:r>
              <a:rPr lang="ru-RU" sz="2700" dirty="0" smtClean="0">
                <a:latin typeface="Arial" charset="0"/>
              </a:rPr>
              <a:t> </a:t>
            </a:r>
            <a:r>
              <a:rPr lang="ru-RU" sz="2700" dirty="0" smtClean="0"/>
              <a:t>"Бельведер", "Водопад", и "Восхождение и Спуск</a:t>
            </a:r>
            <a:r>
              <a:rPr lang="ru-RU" sz="2700" dirty="0" smtClean="0">
                <a:cs typeface="Calibri" pitchFamily="34" charset="0"/>
              </a:rPr>
              <a:t>".</a:t>
            </a:r>
            <a:endParaRPr lang="ru-RU" sz="2700" dirty="0" smtClean="0"/>
          </a:p>
        </p:txBody>
      </p:sp>
      <p:pic>
        <p:nvPicPr>
          <p:cNvPr id="3" name="Рисунок 3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8" y="3595070"/>
            <a:ext cx="2191214" cy="28612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5" descr="Изображение выглядит как здание&#10;&#10;Описание создано с очень высокой степенью достоверности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8861" y="3676032"/>
            <a:ext cx="2381641" cy="27911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7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2897" y="3523632"/>
            <a:ext cx="2400325" cy="29778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461" name="TextBox 10"/>
          <p:cNvSpPr txBox="1">
            <a:spLocks noChangeArrowheads="1"/>
          </p:cNvSpPr>
          <p:nvPr/>
        </p:nvSpPr>
        <p:spPr bwMode="auto">
          <a:xfrm>
            <a:off x="250825" y="3141663"/>
            <a:ext cx="2743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  <a:cs typeface="Calibri" pitchFamily="34" charset="0"/>
              </a:rPr>
              <a:t>"Бельведер"</a:t>
            </a:r>
          </a:p>
        </p:txBody>
      </p:sp>
      <p:sp>
        <p:nvSpPr>
          <p:cNvPr id="19462" name="TextBox 11"/>
          <p:cNvSpPr txBox="1">
            <a:spLocks noChangeArrowheads="1"/>
          </p:cNvSpPr>
          <p:nvPr/>
        </p:nvSpPr>
        <p:spPr bwMode="auto">
          <a:xfrm>
            <a:off x="3117850" y="3136900"/>
            <a:ext cx="2743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  <a:cs typeface="Calibri" pitchFamily="34" charset="0"/>
              </a:rPr>
              <a:t>"Водопад"</a:t>
            </a:r>
          </a:p>
        </p:txBody>
      </p:sp>
      <p:sp>
        <p:nvSpPr>
          <p:cNvPr id="19463" name="TextBox 12"/>
          <p:cNvSpPr txBox="1">
            <a:spLocks noChangeArrowheads="1"/>
          </p:cNvSpPr>
          <p:nvPr/>
        </p:nvSpPr>
        <p:spPr bwMode="auto">
          <a:xfrm>
            <a:off x="6076950" y="3171825"/>
            <a:ext cx="2743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  <a:cs typeface="Calibri" pitchFamily="34" charset="0"/>
              </a:rPr>
              <a:t>"Восхождение и спуск"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276225"/>
            <a:ext cx="7389835" cy="1639888"/>
          </a:xfrm>
        </p:spPr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800" dirty="0" err="1">
                <a:cs typeface="Calibri"/>
              </a:rPr>
              <a:t>Жос</a:t>
            </a:r>
            <a:r>
              <a:rPr lang="ru-RU" sz="2800" dirty="0">
                <a:cs typeface="Calibri"/>
              </a:rPr>
              <a:t> де Мей (</a:t>
            </a:r>
            <a:r>
              <a:rPr lang="en-US" sz="2800" dirty="0">
                <a:cs typeface="Calibri"/>
              </a:rPr>
              <a:t>Jos de Mey).</a:t>
            </a:r>
            <a:r>
              <a:rPr lang="en-US" dirty="0">
                <a:latin typeface="+mj-ea"/>
                <a:cs typeface="+mj-ea"/>
              </a:rPr>
              <a:t/>
            </a:r>
            <a:br>
              <a:rPr lang="en-US" dirty="0">
                <a:latin typeface="+mj-ea"/>
                <a:cs typeface="+mj-ea"/>
              </a:rPr>
            </a:br>
            <a:r>
              <a:rPr lang="en-US" sz="2800" dirty="0">
                <a:cs typeface="Calibri"/>
              </a:rPr>
              <a:t>В </a:t>
            </a:r>
            <a:r>
              <a:rPr lang="en-US" sz="2800" dirty="0" err="1">
                <a:cs typeface="Calibri"/>
              </a:rPr>
              <a:t>отличии</a:t>
            </a:r>
            <a:r>
              <a:rPr lang="en-US" sz="2800" dirty="0">
                <a:cs typeface="Calibri"/>
              </a:rPr>
              <a:t> </a:t>
            </a:r>
            <a:r>
              <a:rPr lang="en-US" sz="2800" dirty="0" err="1">
                <a:cs typeface="Calibri"/>
              </a:rPr>
              <a:t>от</a:t>
            </a:r>
            <a:r>
              <a:rPr lang="en-US" sz="2800" dirty="0">
                <a:cs typeface="Calibri"/>
              </a:rPr>
              <a:t> М.К. </a:t>
            </a:r>
            <a:r>
              <a:rPr lang="en-US" sz="2800" dirty="0" err="1">
                <a:cs typeface="Calibri"/>
              </a:rPr>
              <a:t>Эшера</a:t>
            </a:r>
            <a:r>
              <a:rPr lang="en-US" sz="2800" dirty="0">
                <a:cs typeface="Calibri"/>
              </a:rPr>
              <a:t> </a:t>
            </a:r>
            <a:r>
              <a:rPr lang="en-US" sz="2800" dirty="0" err="1">
                <a:cs typeface="Calibri"/>
              </a:rPr>
              <a:t>он</a:t>
            </a:r>
            <a:r>
              <a:rPr lang="en-US" sz="2800" dirty="0">
                <a:cs typeface="Calibri"/>
              </a:rPr>
              <a:t> </a:t>
            </a:r>
            <a:r>
              <a:rPr lang="en-US" sz="2800" dirty="0" err="1">
                <a:cs typeface="Calibri"/>
              </a:rPr>
              <a:t>написал</a:t>
            </a:r>
            <a:r>
              <a:rPr lang="en-US" sz="2800" dirty="0">
                <a:cs typeface="Calibri"/>
              </a:rPr>
              <a:t> </a:t>
            </a:r>
            <a:r>
              <a:rPr lang="en-US" sz="2800" dirty="0" err="1">
                <a:cs typeface="Calibri"/>
              </a:rPr>
              <a:t>немного</a:t>
            </a:r>
            <a:r>
              <a:rPr lang="en-US" sz="2800" dirty="0">
                <a:cs typeface="Calibri"/>
              </a:rPr>
              <a:t> </a:t>
            </a:r>
            <a:r>
              <a:rPr lang="en-US" sz="2800" dirty="0" err="1" smtClean="0">
                <a:cs typeface="Calibri"/>
              </a:rPr>
              <a:t>картин</a:t>
            </a:r>
            <a:r>
              <a:rPr lang="ru-RU" sz="2800" dirty="0" smtClean="0">
                <a:cs typeface="Calibri"/>
              </a:rPr>
              <a:t>. Вот некоторые из них.</a:t>
            </a:r>
            <a:endParaRPr lang="ru-RU" sz="2800" dirty="0">
              <a:cs typeface="Calibri"/>
            </a:endParaRPr>
          </a:p>
        </p:txBody>
      </p:sp>
      <p:pic>
        <p:nvPicPr>
          <p:cNvPr id="20482" name="Рисунок 3" descr="Изображение выглядит как стол, внутренний, здание, человек&#10;&#10;Описание создано с высокой степенью достоверности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275" y="2384425"/>
            <a:ext cx="3357563" cy="399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Рисунок 5" descr="Изображение выглядит как внутренний, стена, легкий, пол&#10;&#10;Описание создано с высокой степенью достоверности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3300" y="2371725"/>
            <a:ext cx="3376613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Содержимое 2"/>
          <p:cNvSpPr>
            <a:spLocks noGrp="1"/>
          </p:cNvSpPr>
          <p:nvPr>
            <p:ph idx="1"/>
          </p:nvPr>
        </p:nvSpPr>
        <p:spPr>
          <a:xfrm>
            <a:off x="5286375" y="214313"/>
            <a:ext cx="3462338" cy="609441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2800" smtClean="0"/>
              <a:t>Невозможная фигура – это фигура, кажущаяся на первый взгляд проекцией обычного трёхмерного объекта, при внимательном рассмотрении которой становятся видны противоречивые соединения элементов фигуры.</a:t>
            </a:r>
            <a:endParaRPr lang="ru-RU" smtClean="0"/>
          </a:p>
        </p:txBody>
      </p:sp>
      <p:pic>
        <p:nvPicPr>
          <p:cNvPr id="1026" name="Picture 2" descr="http://im-possible.info/images/art/reutersvard/large/r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4320570" cy="5143536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324</TotalTime>
  <Words>230</Words>
  <Application>Microsoft Office PowerPoint</Application>
  <PresentationFormat>Экран (4:3)</PresentationFormat>
  <Paragraphs>37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Невозможные фигуры</vt:lpstr>
      <vt:lpstr>Невозможные фигуры</vt:lpstr>
      <vt:lpstr>Слайд 3</vt:lpstr>
      <vt:lpstr>Проблема исследования:    Возможны ли невозможные фигуры в реальном мире?    И если они возможны, можно ли их сконструировать? Цель исследования:  исследовать невозможные фигуры, изображенные на бумаге, и попытаться смоделировать их в реальном мире.</vt:lpstr>
      <vt:lpstr>Слайд 5</vt:lpstr>
      <vt:lpstr>Работы Рутерсварда</vt:lpstr>
      <vt:lpstr>Последователями изображения невозможных фигур стали М. К. Эшер (M. C. Escher) и Жос де Мей (Jos de Mey). Большую известность невозможные фигуры получили после создания голландским художником М. К. Эшером трех литографий: "Бельведер", "Водопад", и "Восхождение и Спуск".</vt:lpstr>
      <vt:lpstr>Жос де Мей (Jos de Mey). В отличии от М.К. Эшера он написал немного картин. Вот некоторые из них.</vt:lpstr>
      <vt:lpstr>Слайд 9</vt:lpstr>
      <vt:lpstr>Невозможные фигуры существуют и в реальном мире, и этому есть множество примеров   </vt:lpstr>
      <vt:lpstr>На улицах городов, мы можем увидеть архитектурные воплощения невозможных фигур</vt:lpstr>
      <vt:lpstr>Так же мы их видим в логотипах некоторых компаний</vt:lpstr>
      <vt:lpstr>Слайд 13</vt:lpstr>
      <vt:lpstr>Виды невозможных фигур: бесконечная лестница космическая вилка, сумасшедший ящик </vt:lpstr>
      <vt:lpstr>Слайд 15</vt:lpstr>
      <vt:lpstr>Изображать невозможные фигуры легче, чем конструировать. Это мои рисунки</vt:lpstr>
      <vt:lpstr>Выводы   Невозможные фигуры можно сконструировать в реальном мире. И у меня это даже получилось.  Невозможные фигуры привлекали ученых и художников с давних времен.  Фигуры часто только кажутся невозможными из-за определенного ракурса.  Конструировать невозможные фигуры сложнее, чем рисовать.  Работа была интересной и познавательной, требовала терпения и усидчивости.  Понять, как устроены невозможные фигуры, все равно, что решить головоломку.</vt:lpstr>
    </vt:vector>
  </TitlesOfParts>
  <Company>Школа №53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student</dc:creator>
  <cp:lastModifiedBy>administrator</cp:lastModifiedBy>
  <cp:revision>204</cp:revision>
  <dcterms:created xsi:type="dcterms:W3CDTF">2018-01-22T12:55:28Z</dcterms:created>
  <dcterms:modified xsi:type="dcterms:W3CDTF">2018-02-28T13:15:57Z</dcterms:modified>
</cp:coreProperties>
</file>