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3004800" cy="9753600"/>
  <p:notesSz cx="6858000" cy="9144000"/>
  <p:defaultTextStyle>
    <a:lvl1pPr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1pPr>
    <a:lvl2pPr indent="2286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2pPr>
    <a:lvl3pPr indent="4572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3pPr>
    <a:lvl4pPr indent="6858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4pPr>
    <a:lvl5pPr indent="9144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5pPr>
    <a:lvl6pPr indent="11430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6pPr>
    <a:lvl7pPr indent="13716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7pPr>
    <a:lvl8pPr indent="16002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8pPr>
    <a:lvl9pPr indent="1828800" algn="ctr" defTabSz="584200">
      <a:defRPr sz="3600">
        <a:solidFill>
          <a:srgbClr val="3E231A"/>
        </a:solidFill>
        <a:latin typeface="+mn-lt"/>
        <a:ea typeface="+mn-ea"/>
        <a:cs typeface="+mn-cs"/>
        <a:sym typeface="Noteworthy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EBD2">
              <a:alpha val="48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lastRow>
    <a:fir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254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9BA7B4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1A596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D231A"/>
              </a:solidFill>
              <a:prstDash val="solid"/>
              <a:miter lim="400000"/>
            </a:ln>
          </a:left>
          <a:right>
            <a:ln w="12700" cap="flat">
              <a:solidFill>
                <a:srgbClr val="3D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CA581">
              <a:alpha val="50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6333">
              <a:alpha val="75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19B68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C09B6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45C39">
              <a:alpha val="8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77A48">
              <a:alpha val="8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33E29">
              <a:alpha val="85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828D8E"/>
              </a:solidFill>
              <a:prstDash val="solid"/>
              <a:miter lim="400000"/>
            </a:ln>
          </a:left>
          <a:right>
            <a:ln w="12700" cap="flat">
              <a:solidFill>
                <a:srgbClr val="828D8E"/>
              </a:solidFill>
              <a:prstDash val="solid"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D5E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828" y="30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43425496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89100"/>
            <a:ext cx="10464800" cy="34671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1816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Кавыч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680200"/>
            <a:ext cx="10464800" cy="1270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78359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89300"/>
            <a:ext cx="10464800" cy="3175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65200" y="1397000"/>
            <a:ext cx="5600700" cy="4038600"/>
          </a:xfrm>
          <a:prstGeom prst="rect">
            <a:avLst/>
          </a:prstGeom>
        </p:spPr>
        <p:txBody>
          <a:bodyPr anchor="b"/>
          <a:lstStyle>
            <a:lvl1pPr>
              <a:defRPr sz="6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8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65200" y="5448300"/>
            <a:ext cx="5600700" cy="293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00" y="2819400"/>
            <a:ext cx="5016500" cy="5651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2800"/>
              </a:spcBef>
              <a:buBlip>
                <a:blip r:embed="rId2"/>
              </a:buBlip>
              <a:defRPr sz="3000"/>
            </a:lvl1pPr>
            <a:lvl2pPr marL="736600" indent="-368300">
              <a:spcBef>
                <a:spcPts val="2800"/>
              </a:spcBef>
              <a:buBlip>
                <a:blip r:embed="rId2"/>
              </a:buBlip>
              <a:defRPr sz="3000"/>
            </a:lvl2pPr>
            <a:lvl3pPr marL="1104900" indent="-368300">
              <a:spcBef>
                <a:spcPts val="2800"/>
              </a:spcBef>
              <a:buBlip>
                <a:blip r:embed="rId2"/>
              </a:buBlip>
              <a:defRPr sz="3000"/>
            </a:lvl3pPr>
            <a:lvl4pPr marL="1473200" indent="-368300">
              <a:spcBef>
                <a:spcPts val="2800"/>
              </a:spcBef>
              <a:buBlip>
                <a:blip r:embed="rId2"/>
              </a:buBlip>
              <a:defRPr sz="3000"/>
            </a:lvl4pPr>
            <a:lvl5pPr marL="1841500" indent="-3683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00" y="1168400"/>
            <a:ext cx="10464800" cy="74168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635000"/>
            <a:ext cx="10464800" cy="210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819400"/>
            <a:ext cx="10464800" cy="584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1pPr>
      <a:lvl2pPr indent="2286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2pPr>
      <a:lvl3pPr indent="4572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3pPr>
      <a:lvl4pPr indent="6858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4pPr>
      <a:lvl5pPr indent="9144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5pPr>
      <a:lvl6pPr indent="11430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6pPr>
      <a:lvl7pPr indent="13716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7pPr>
      <a:lvl8pPr indent="16002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8pPr>
      <a:lvl9pPr indent="1828800" algn="ctr" defTabSz="584200">
        <a:defRPr sz="72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9pPr>
    </p:titleStyle>
    <p:bodyStyle>
      <a:lvl1pPr marL="4699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1pPr>
      <a:lvl2pPr marL="9398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2pPr>
      <a:lvl3pPr marL="14097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3pPr>
      <a:lvl4pPr marL="18796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4pPr>
      <a:lvl5pPr marL="23495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5pPr>
      <a:lvl6pPr marL="28194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6pPr>
      <a:lvl7pPr marL="32893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7pPr>
      <a:lvl8pPr marL="37592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8pPr>
      <a:lvl9pPr marL="4229100" indent="-469900" defTabSz="584200">
        <a:spcBef>
          <a:spcPts val="3000"/>
        </a:spcBef>
        <a:buSzPct val="25000"/>
        <a:buBlip>
          <a:blip r:embed="rId15"/>
        </a:buBlip>
        <a:defRPr sz="3800">
          <a:solidFill>
            <a:srgbClr val="3E231A"/>
          </a:solidFill>
          <a:latin typeface="+mn-lt"/>
          <a:ea typeface="+mn-ea"/>
          <a:cs typeface="+mn-cs"/>
          <a:sym typeface="Noteworthy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Noteworthy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117718" y="1695450"/>
            <a:ext cx="10464801" cy="3467100"/>
          </a:xfrm>
          <a:prstGeom prst="rect">
            <a:avLst/>
          </a:prstGeom>
        </p:spPr>
        <p:txBody>
          <a:bodyPr/>
          <a:lstStyle/>
          <a:p>
            <a:pPr lvl="0" defTabSz="43815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3E231A"/>
                </a:solidFill>
              </a:rPr>
              <a:t>Деление с остатком</a:t>
            </a:r>
          </a:p>
          <a:p>
            <a:pPr lvl="0" defTabSz="43815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3E231A"/>
                </a:solidFill>
              </a:rPr>
              <a:t>(урок отработки умений и рефлексии) 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391824" y="5187950"/>
            <a:ext cx="10464801" cy="1460501"/>
          </a:xfrm>
          <a:prstGeom prst="rect">
            <a:avLst/>
          </a:prstGeom>
        </p:spPr>
        <p:txBody>
          <a:bodyPr/>
          <a:lstStyle/>
          <a:p>
            <a:pPr lvl="0" defTabSz="537463">
              <a:defRPr sz="1800">
                <a:solidFill>
                  <a:srgbClr val="000000"/>
                </a:solidFill>
              </a:defRPr>
            </a:pPr>
            <a:r>
              <a:rPr sz="3312">
                <a:solidFill>
                  <a:srgbClr val="3E231A"/>
                </a:solidFill>
              </a:rPr>
              <a:t>5 класс</a:t>
            </a:r>
          </a:p>
          <a:p>
            <a:pPr lvl="0" defTabSz="537463">
              <a:defRPr sz="1800">
                <a:solidFill>
                  <a:srgbClr val="000000"/>
                </a:solidFill>
              </a:defRPr>
            </a:pPr>
            <a:r>
              <a:rPr sz="3312">
                <a:solidFill>
                  <a:srgbClr val="3E231A"/>
                </a:solidFill>
              </a:rPr>
              <a:t>Программа Н.Я.Виленкина и др.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body" idx="1"/>
          </p:nvPr>
        </p:nvSpPr>
        <p:spPr>
          <a:xfrm>
            <a:off x="1270000" y="816904"/>
            <a:ext cx="10464800" cy="7844496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Я сегодня понял ...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Я сегодня научился ...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Мне понравилось ...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Мне не понравилось ....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Я не понял ...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xfrm>
            <a:off x="1407052" y="3289300"/>
            <a:ext cx="10464801" cy="3175001"/>
          </a:xfrm>
          <a:prstGeom prst="rect">
            <a:avLst/>
          </a:prstGeom>
        </p:spPr>
        <p:txBody>
          <a:bodyPr/>
          <a:lstStyle/>
          <a:p>
            <a:pPr lvl="0" defTabSz="397256">
              <a:defRPr sz="1800">
                <a:solidFill>
                  <a:srgbClr val="000000"/>
                </a:solidFill>
              </a:defRPr>
            </a:pPr>
            <a:r>
              <a:rPr sz="4896">
                <a:solidFill>
                  <a:srgbClr val="3E231A"/>
                </a:solidFill>
              </a:rPr>
              <a:t>Домашнее задание:</a:t>
            </a:r>
          </a:p>
          <a:p>
            <a:pPr lvl="0" defTabSz="397256">
              <a:defRPr sz="1800">
                <a:solidFill>
                  <a:srgbClr val="000000"/>
                </a:solidFill>
              </a:defRPr>
            </a:pPr>
            <a:r>
              <a:rPr sz="4896">
                <a:solidFill>
                  <a:srgbClr val="3E231A"/>
                </a:solidFill>
              </a:rPr>
              <a:t>п.13, с.81 </a:t>
            </a:r>
          </a:p>
          <a:p>
            <a:pPr lvl="0" defTabSz="397256">
              <a:defRPr sz="1800">
                <a:solidFill>
                  <a:srgbClr val="000000"/>
                </a:solidFill>
              </a:defRPr>
            </a:pPr>
            <a:r>
              <a:rPr sz="4896">
                <a:solidFill>
                  <a:srgbClr val="3E231A"/>
                </a:solidFill>
              </a:rPr>
              <a:t>N550(б/в), N553(б/в), N554,  N555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Решите задачу: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980666" y="2819400"/>
            <a:ext cx="10556169" cy="5842001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 Сколько автобусов необходимо заказать для поездки 270 учащихся и 12 учителей на фестиваль "Золотая осень", если каждый из автобусов вмещает 40 человек?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Сколько родителей можно пригласить, не заказывая для этого дополнительный автобус?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270+12=282 (чел.) - всего участников поездки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282:40=7 (ост.2) - количество полностью заполненных автобусов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Потребуется 8 автобусов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40-2=38 (чел.) - число родителей.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Ответ: 8 автобусов; 32 родителя.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3E231A"/>
                </a:solidFill>
              </a:rPr>
              <a:t>Решите задачу: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1221" lvl="0" indent="-371221" defTabSz="461518">
              <a:spcBef>
                <a:spcPts val="23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002">
                <a:solidFill>
                  <a:srgbClr val="3E231A"/>
                </a:solidFill>
              </a:rPr>
              <a:t>Для участия в фестивале было заказано 6 автобусов, в каждом из которых можно разместить 35 учащихся. Сколько детей обучается в школе, если не поехали на фестиваль 25 учащихся, и все автобусы были полностью заполнены?</a:t>
            </a:r>
          </a:p>
          <a:p>
            <a:pPr marL="371221" lvl="0" indent="-371221" defTabSz="461518">
              <a:spcBef>
                <a:spcPts val="23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002">
                <a:solidFill>
                  <a:srgbClr val="3E231A"/>
                </a:solidFill>
              </a:rPr>
              <a:t>Дополнительный вопрос: Сколько детей обучается в школе, если не поехали на фестиваль 25 человек, все автобусы были полностью заполнены, и в каждом автобусе в числе 35 пассажиров было по 2 учителя?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xfrm>
            <a:off x="1118014" y="1168400"/>
            <a:ext cx="10464801" cy="7416800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6*35+25=235 (чел)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Ответ: в школе 235 детей.</a:t>
            </a:r>
          </a:p>
          <a:p>
            <a:pPr marL="0" lvl="0" indent="0">
              <a:spcBef>
                <a:spcPts val="28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3E231A"/>
                </a:solidFill>
              </a:rPr>
              <a:t>Дополнительный вопрос: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3E231A"/>
                </a:solidFill>
              </a:rPr>
              <a:t>6*(35-2)+25=223 (чел)</a:t>
            </a:r>
          </a:p>
        </p:txBody>
      </p:sp>
      <p:sp>
        <p:nvSpPr>
          <p:cNvPr id="44" name="Shape 44"/>
          <p:cNvSpPr>
            <a:spLocks noGrp="1"/>
          </p:cNvSpPr>
          <p:nvPr>
            <p:ph type="title" idx="4294967295"/>
          </p:nvPr>
        </p:nvSpPr>
        <p:spPr>
          <a:xfrm rot="19699435">
            <a:off x="3403422" y="5163521"/>
            <a:ext cx="10464801" cy="3175001"/>
          </a:xfrm>
          <a:prstGeom prst="rect">
            <a:avLst/>
          </a:prstGeom>
        </p:spPr>
        <p:txBody>
          <a:bodyPr/>
          <a:lstStyle>
            <a:lvl1pPr>
              <a:defRPr sz="6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800">
                <a:solidFill>
                  <a:srgbClr val="3E231A"/>
                </a:solidFill>
              </a:rPr>
              <a:t>a=b*c+d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6209" y="1851446"/>
            <a:ext cx="11112382" cy="45878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1141163" y="3289300"/>
            <a:ext cx="10464801" cy="4527550"/>
          </a:xfrm>
          <a:prstGeom prst="rect">
            <a:avLst/>
          </a:prstGeom>
        </p:spPr>
        <p:txBody>
          <a:bodyPr/>
          <a:lstStyle/>
          <a:p>
            <a:pPr lvl="0" algn="l" defTabSz="274574">
              <a:defRPr sz="1800">
                <a:solidFill>
                  <a:srgbClr val="000000"/>
                </a:solidFill>
              </a:defRPr>
            </a:pPr>
            <a:r>
              <a:rPr sz="4230">
                <a:solidFill>
                  <a:srgbClr val="3E231A"/>
                </a:solidFill>
              </a:rPr>
              <a:t>N 535</a:t>
            </a:r>
          </a:p>
          <a:p>
            <a:pPr lvl="0" algn="l" defTabSz="274574">
              <a:defRPr sz="1800">
                <a:solidFill>
                  <a:srgbClr val="000000"/>
                </a:solidFill>
              </a:defRPr>
            </a:pPr>
            <a:endParaRPr sz="4230">
              <a:solidFill>
                <a:srgbClr val="3E231A"/>
              </a:solidFill>
            </a:endParaRPr>
          </a:p>
          <a:p>
            <a:pPr lvl="0" algn="l" defTabSz="274574">
              <a:defRPr sz="1800">
                <a:solidFill>
                  <a:srgbClr val="000000"/>
                </a:solidFill>
              </a:defRPr>
            </a:pPr>
            <a:r>
              <a:rPr sz="4230">
                <a:solidFill>
                  <a:srgbClr val="3E231A"/>
                </a:solidFill>
              </a:rPr>
              <a:t>а) 2053=84*24+37</a:t>
            </a:r>
          </a:p>
          <a:p>
            <a:pPr lvl="0" algn="l" defTabSz="274574">
              <a:defRPr sz="1800">
                <a:solidFill>
                  <a:srgbClr val="000000"/>
                </a:solidFill>
              </a:defRPr>
            </a:pPr>
            <a:r>
              <a:rPr sz="4230">
                <a:solidFill>
                  <a:srgbClr val="3E231A"/>
                </a:solidFill>
              </a:rPr>
              <a:t>б) 4106=79*51+77</a:t>
            </a:r>
          </a:p>
          <a:p>
            <a:pPr lvl="0" algn="l" defTabSz="274574">
              <a:defRPr sz="1800">
                <a:solidFill>
                  <a:srgbClr val="000000"/>
                </a:solidFill>
              </a:defRPr>
            </a:pPr>
            <a:r>
              <a:rPr sz="4230">
                <a:solidFill>
                  <a:srgbClr val="3E231A"/>
                </a:solidFill>
              </a:rPr>
              <a:t>в) 2891=2*1000+891</a:t>
            </a:r>
          </a:p>
        </p:txBody>
      </p:sp>
      <p:grpSp>
        <p:nvGrpSpPr>
          <p:cNvPr id="51" name="Group 51"/>
          <p:cNvGrpSpPr/>
          <p:nvPr/>
        </p:nvGrpSpPr>
        <p:grpSpPr>
          <a:xfrm>
            <a:off x="6914305" y="1146901"/>
            <a:ext cx="4380634" cy="4977076"/>
            <a:chOff x="-26914" y="-25399"/>
            <a:chExt cx="4380632" cy="4977074"/>
          </a:xfrm>
        </p:grpSpPr>
        <p:sp>
          <p:nvSpPr>
            <p:cNvPr id="50" name="Shape 50"/>
            <p:cNvSpPr/>
            <p:nvPr/>
          </p:nvSpPr>
          <p:spPr>
            <a:xfrm>
              <a:off x="-1" y="0"/>
              <a:ext cx="4328503" cy="4328502"/>
            </a:xfrm>
            <a:prstGeom prst="wedgeEllipseCallout">
              <a:avLst>
                <a:gd name="adj1" fmla="val -49212"/>
                <a:gd name="adj2" fmla="val 62606"/>
              </a:avLst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3000">
                  <a:solidFill>
                    <a:srgbClr val="3E231A"/>
                  </a:solidFill>
                </a:rPr>
                <a:t>делимое?</a:t>
              </a:r>
            </a:p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3000">
                  <a:solidFill>
                    <a:srgbClr val="3E231A"/>
                  </a:solidFill>
                </a:rPr>
                <a:t>делитель?</a:t>
              </a:r>
            </a:p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3000">
                  <a:solidFill>
                    <a:srgbClr val="3E231A"/>
                  </a:solidFill>
                </a:rPr>
                <a:t>неполное частное?</a:t>
              </a:r>
            </a:p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3000">
                  <a:solidFill>
                    <a:srgbClr val="3E231A"/>
                  </a:solidFill>
                </a:rPr>
                <a:t>остаток?</a:t>
              </a:r>
            </a:p>
          </p:txBody>
        </p:sp>
        <p:pic>
          <p:nvPicPr>
            <p:cNvPr id="49" name="Рисунок 48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6915" y="-25400"/>
              <a:ext cx="4380634" cy="497707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270000" y="1126909"/>
            <a:ext cx="10464800" cy="7103851"/>
          </a:xfrm>
          <a:prstGeom prst="rect">
            <a:avLst/>
          </a:prstGeom>
        </p:spPr>
        <p:txBody>
          <a:bodyPr/>
          <a:lstStyle/>
          <a:p>
            <a:pPr lvl="0" defTabSz="379729">
              <a:defRPr sz="1800">
                <a:solidFill>
                  <a:srgbClr val="000000"/>
                </a:solidFill>
              </a:defRPr>
            </a:pPr>
            <a:r>
              <a:rPr sz="6825" b="1">
                <a:solidFill>
                  <a:srgbClr val="3E231A"/>
                </a:solidFill>
              </a:rPr>
              <a:t>a:b=c (ост. d)</a:t>
            </a:r>
          </a:p>
          <a:p>
            <a:pPr lvl="0" defTabSz="379729">
              <a:defRPr sz="1800">
                <a:solidFill>
                  <a:srgbClr val="000000"/>
                </a:solidFill>
              </a:defRPr>
            </a:pPr>
            <a:r>
              <a:rPr sz="6825" b="1">
                <a:solidFill>
                  <a:srgbClr val="3E231A"/>
                </a:solidFill>
              </a:rPr>
              <a:t>a=b*c+d</a:t>
            </a:r>
          </a:p>
          <a:p>
            <a:pPr lvl="0" defTabSz="379729">
              <a:defRPr sz="1800">
                <a:solidFill>
                  <a:srgbClr val="000000"/>
                </a:solidFill>
              </a:defRPr>
            </a:pPr>
            <a:r>
              <a:rPr sz="6825" b="1">
                <a:solidFill>
                  <a:srgbClr val="3E231A"/>
                </a:solidFill>
              </a:rPr>
              <a:t>b=(a-d):c</a:t>
            </a:r>
          </a:p>
          <a:p>
            <a:pPr lvl="0" defTabSz="379729">
              <a:defRPr sz="1800">
                <a:solidFill>
                  <a:srgbClr val="000000"/>
                </a:solidFill>
              </a:defRPr>
            </a:pPr>
            <a:r>
              <a:rPr sz="6825" b="1">
                <a:solidFill>
                  <a:srgbClr val="3E231A"/>
                </a:solidFill>
              </a:rPr>
              <a:t>c=(a-d):b</a:t>
            </a:r>
          </a:p>
          <a:p>
            <a:pPr lvl="0" defTabSz="379729">
              <a:defRPr sz="1800">
                <a:solidFill>
                  <a:srgbClr val="000000"/>
                </a:solidFill>
              </a:defRPr>
            </a:pPr>
            <a:r>
              <a:rPr sz="6825" b="1">
                <a:solidFill>
                  <a:srgbClr val="3E231A"/>
                </a:solidFill>
              </a:rPr>
              <a:t>d=a-b*c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1" build="p" bldLvl="5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/>
          </p:cNvSpPr>
          <p:nvPr>
            <p:ph type="title"/>
          </p:nvPr>
        </p:nvSpPr>
        <p:spPr>
          <a:xfrm>
            <a:off x="1269999" y="497947"/>
            <a:ext cx="10464801" cy="1087918"/>
          </a:xfrm>
          <a:prstGeom prst="rect">
            <a:avLst/>
          </a:prstGeom>
        </p:spPr>
        <p:txBody>
          <a:bodyPr/>
          <a:lstStyle>
            <a:lvl1pPr defTabSz="391414">
              <a:defRPr sz="4824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824">
                <a:solidFill>
                  <a:srgbClr val="3E231A"/>
                </a:solidFill>
              </a:rPr>
              <a:t>Заполните таблицу:</a:t>
            </a:r>
          </a:p>
        </p:txBody>
      </p:sp>
      <p:graphicFrame>
        <p:nvGraphicFramePr>
          <p:cNvPr id="56" name="Table 56"/>
          <p:cNvGraphicFramePr/>
          <p:nvPr/>
        </p:nvGraphicFramePr>
        <p:xfrm>
          <a:off x="1178631" y="2287299"/>
          <a:ext cx="5034488" cy="6494876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255446"/>
                <a:gridCol w="1255446"/>
                <a:gridCol w="1255446"/>
                <a:gridCol w="1255446"/>
              </a:tblGrid>
              <a:tr h="1296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Делимое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Делитель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Неполное частное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Остаток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296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87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12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296434"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17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2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296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93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296434"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18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9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sp>
        <p:nvSpPr>
          <p:cNvPr id="57" name="Shape 57"/>
          <p:cNvSpPr/>
          <p:nvPr/>
        </p:nvSpPr>
        <p:spPr>
          <a:xfrm>
            <a:off x="1270000" y="1103264"/>
            <a:ext cx="10464801" cy="117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defTabSz="420624">
              <a:defRPr sz="5184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184">
                <a:solidFill>
                  <a:srgbClr val="3E231A"/>
                </a:solidFill>
              </a:rPr>
              <a:t>1 вариант                  2 вариант </a:t>
            </a:r>
          </a:p>
        </p:txBody>
      </p:sp>
      <p:graphicFrame>
        <p:nvGraphicFramePr>
          <p:cNvPr id="58" name="Table 58"/>
          <p:cNvGraphicFramePr/>
          <p:nvPr/>
        </p:nvGraphicFramePr>
        <p:xfrm>
          <a:off x="6896665" y="2299800"/>
          <a:ext cx="4882689" cy="6469874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217497"/>
                <a:gridCol w="1217497"/>
                <a:gridCol w="1217497"/>
                <a:gridCol w="1217497"/>
              </a:tblGrid>
              <a:tr h="1291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Делимое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Делитель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Неполное частное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1900">
                          <a:solidFill>
                            <a:srgbClr val="3E231A"/>
                          </a:solidFill>
                        </a:rPr>
                        <a:t>Остаток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291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93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19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291434"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16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11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291434"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84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291434">
                <a:tc>
                  <a:txBody>
                    <a:bodyPr/>
                    <a:lstStyle/>
                    <a:p>
                      <a:pPr lvl="0"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15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3E231A"/>
                          </a:solidFill>
                        </a:rPr>
                        <a:t>7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archment">
  <a:themeElements>
    <a:clrScheme name="Parchment">
      <a:dk1>
        <a:srgbClr val="3E231A"/>
      </a:dk1>
      <a:lt1>
        <a:srgbClr val="24383E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/>
        <a:ea typeface="Noteworthy Light"/>
        <a:cs typeface="Noteworthy Light"/>
      </a:majorFont>
      <a:minorFont>
        <a:latin typeface="Noteworthy Light"/>
        <a:ea typeface="Noteworthy Light"/>
        <a:cs typeface="Noteworthy Light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25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762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Parchment">
  <a:themeElements>
    <a:clrScheme name="Parchment">
      <a:dk1>
        <a:srgbClr val="000000"/>
      </a:dk1>
      <a:lt1>
        <a:srgbClr val="FFFFFF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/>
        <a:ea typeface="Noteworthy Light"/>
        <a:cs typeface="Noteworthy Light"/>
      </a:majorFont>
      <a:minorFont>
        <a:latin typeface="Noteworthy Light"/>
        <a:ea typeface="Noteworthy Light"/>
        <a:cs typeface="Noteworthy Light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25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762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Произвольный</PresentationFormat>
  <Paragraphs>72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Parchment</vt:lpstr>
      <vt:lpstr>Деление с остатком (урок отработки умений и рефлексии) </vt:lpstr>
      <vt:lpstr>Решите задачу:</vt:lpstr>
      <vt:lpstr>Презентация PowerPoint</vt:lpstr>
      <vt:lpstr>Решите задачу:</vt:lpstr>
      <vt:lpstr>a=b*c+d</vt:lpstr>
      <vt:lpstr>Презентация PowerPoint</vt:lpstr>
      <vt:lpstr>N 535  а) 2053=84*24+37 б) 4106=79*51+77 в) 2891=2*1000+891</vt:lpstr>
      <vt:lpstr>a:b=c (ост. d) a=b*c+d b=(a-d):c c=(a-d):b d=a-b*c</vt:lpstr>
      <vt:lpstr>Заполните таблицу:</vt:lpstr>
      <vt:lpstr>Презентация PowerPoint</vt:lpstr>
      <vt:lpstr>Домашнее задание: п.13, с.81  N550(б/в), N553(б/в), N554,  N555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с остатком (урок отработки умений и рефлексии) </dc:title>
  <dc:creator>Lena</dc:creator>
  <cp:lastModifiedBy>Lena</cp:lastModifiedBy>
  <cp:revision>1</cp:revision>
  <dcterms:modified xsi:type="dcterms:W3CDTF">2015-05-11T13:16:18Z</dcterms:modified>
</cp:coreProperties>
</file>