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13004800" cy="9753600"/>
  <p:notesSz cx="6858000" cy="9144000"/>
  <p:defaultTextStyle>
    <a:lvl1pPr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1pPr>
    <a:lvl2pPr indent="2286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2pPr>
    <a:lvl3pPr indent="4572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3pPr>
    <a:lvl4pPr indent="6858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4pPr>
    <a:lvl5pPr indent="9144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5pPr>
    <a:lvl6pPr indent="11430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6pPr>
    <a:lvl7pPr indent="13716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7pPr>
    <a:lvl8pPr indent="16002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8pPr>
    <a:lvl9pPr indent="1828800" algn="ctr" defTabSz="584200">
      <a:defRPr sz="4000" i="1"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latin typeface="+mn-lt"/>
        <a:ea typeface="+mn-ea"/>
        <a:cs typeface="+mn-cs"/>
        <a:sym typeface="Hoefler T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solidFill>
                <a:srgbClr val="F3F1DF"/>
              </a:solidFill>
              <a:prstDash val="solid"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8C8AF">
              <a:alpha val="5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solidFill>
                <a:srgbClr val="F3F1DF"/>
              </a:solidFill>
              <a:prstDash val="solid"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25400" cap="flat">
              <a:solidFill>
                <a:srgbClr val="6D6A6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solidFill>
                <a:srgbClr val="F3F1DF"/>
              </a:solidFill>
              <a:prstDash val="solid"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solidFill>
            <a:srgbClr val="E7E6E2">
              <a:alpha val="60000"/>
            </a:srgbClr>
          </a:solidFill>
        </a:fill>
      </a:tcStyle>
    </a:wholeTbl>
    <a:band2H>
      <a:tcTxStyle/>
      <a:tcStyle>
        <a:tcBdr/>
        <a:fill>
          <a:solidFill>
            <a:srgbClr val="B6BEC8">
              <a:alpha val="3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B2B2B2"/>
              </a:solidFill>
              <a:prstDash val="solid"/>
              <a:miter lim="400000"/>
            </a:ln>
          </a:left>
          <a:right>
            <a:ln w="12700" cap="flat">
              <a:solidFill>
                <a:srgbClr val="B2B2B2"/>
              </a:solidFill>
              <a:prstDash val="solid"/>
              <a:miter lim="400000"/>
            </a:ln>
          </a:right>
          <a:top>
            <a:ln w="12700" cap="flat">
              <a:solidFill>
                <a:srgbClr val="B2B2B2"/>
              </a:solidFill>
              <a:prstDash val="solid"/>
              <a:miter lim="400000"/>
            </a:ln>
          </a:top>
          <a:bottom>
            <a:ln w="12700" cap="flat">
              <a:solidFill>
                <a:srgbClr val="B2B2B2"/>
              </a:solidFill>
              <a:prstDash val="solid"/>
              <a:miter lim="400000"/>
            </a:ln>
          </a:bottom>
          <a:insideH>
            <a:ln w="12700" cap="flat">
              <a:solidFill>
                <a:srgbClr val="B2B2B2"/>
              </a:solidFill>
              <a:prstDash val="solid"/>
              <a:miter lim="400000"/>
            </a:ln>
          </a:insideH>
          <a:insideV>
            <a:ln w="12700" cap="flat">
              <a:solidFill>
                <a:srgbClr val="B2B2B2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B2B2B2"/>
              </a:solidFill>
              <a:prstDash val="solid"/>
              <a:miter lim="400000"/>
            </a:ln>
          </a:left>
          <a:right>
            <a:ln w="12700" cap="flat">
              <a:solidFill>
                <a:srgbClr val="B2B2B2"/>
              </a:solidFill>
              <a:prstDash val="solid"/>
              <a:miter lim="400000"/>
            </a:ln>
          </a:right>
          <a:top>
            <a:ln w="12700" cap="flat">
              <a:solidFill>
                <a:srgbClr val="B2B2B2"/>
              </a:solidFill>
              <a:prstDash val="solid"/>
              <a:miter lim="400000"/>
            </a:ln>
          </a:top>
          <a:bottom>
            <a:ln w="12700" cap="flat">
              <a:solidFill>
                <a:srgbClr val="B2B2B2"/>
              </a:solidFill>
              <a:prstDash val="solid"/>
              <a:miter lim="400000"/>
            </a:ln>
          </a:bottom>
          <a:insideH>
            <a:ln w="12700" cap="flat">
              <a:solidFill>
                <a:srgbClr val="B2B2B2"/>
              </a:solidFill>
              <a:prstDash val="solid"/>
              <a:miter lim="400000"/>
            </a:ln>
          </a:insideH>
          <a:insideV>
            <a:ln w="12700" cap="flat">
              <a:solidFill>
                <a:srgbClr val="B2B2B2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B2B2B2"/>
              </a:solidFill>
              <a:prstDash val="solid"/>
              <a:miter lim="400000"/>
            </a:ln>
          </a:left>
          <a:right>
            <a:ln w="12700" cap="flat">
              <a:solidFill>
                <a:srgbClr val="B2B2B2"/>
              </a:solidFill>
              <a:prstDash val="solid"/>
              <a:miter lim="400000"/>
            </a:ln>
          </a:right>
          <a:top>
            <a:ln w="12700" cap="flat">
              <a:solidFill>
                <a:srgbClr val="B2B2B2"/>
              </a:solidFill>
              <a:prstDash val="solid"/>
              <a:miter lim="400000"/>
            </a:ln>
          </a:top>
          <a:bottom>
            <a:ln w="12700" cap="flat">
              <a:solidFill>
                <a:srgbClr val="B2B2B2"/>
              </a:solidFill>
              <a:prstDash val="solid"/>
              <a:miter lim="400000"/>
            </a:ln>
          </a:bottom>
          <a:insideH>
            <a:ln w="12700" cap="flat">
              <a:solidFill>
                <a:srgbClr val="B2B2B2"/>
              </a:solidFill>
              <a:prstDash val="solid"/>
              <a:miter lim="400000"/>
            </a:ln>
          </a:insideH>
          <a:insideV>
            <a:ln w="12700" cap="flat">
              <a:solidFill>
                <a:srgbClr val="B2B2B2"/>
              </a:solidFill>
              <a:prstDash val="solid"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12700" cap="flat">
              <a:solidFill>
                <a:srgbClr val="C7C0AD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  <a:fill>
          <a:solidFill>
            <a:srgbClr val="E6E4D7">
              <a:alpha val="70000"/>
            </a:srgbClr>
          </a:solidFill>
        </a:fill>
      </a:tcStyle>
    </a:wholeTbl>
    <a:band2H>
      <a:tcTxStyle/>
      <a:tcStyle>
        <a:tcBdr/>
        <a:fill>
          <a:solidFill>
            <a:srgbClr val="CBCAB9">
              <a:alpha val="7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12700" cap="flat">
              <a:solidFill>
                <a:srgbClr val="C7C0AD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25400" cap="flat">
              <a:solidFill>
                <a:srgbClr val="6D6A67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  <a:fill>
          <a:solidFill>
            <a:srgbClr val="E6E4D7">
              <a:alpha val="70000"/>
            </a:srgbClr>
          </a:solidFill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12700" cap="flat">
              <a:solidFill>
                <a:srgbClr val="C7C0AD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</a:tcStyle>
    </a:firstRow>
  </a:tblStyle>
  <a:tblStyle styleId="{CF821DB8-F4EB-4A41-A1BA-3FCAFE7338EE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AE9E0">
              <a:alpha val="80000"/>
            </a:srgbClr>
          </a:solidFill>
        </a:fill>
      </a:tcStyle>
    </a:wholeTbl>
    <a:band2H>
      <a:tcTxStyle/>
      <a:tcStyle>
        <a:tcBdr/>
        <a:fill>
          <a:solidFill>
            <a:srgbClr val="DADADA">
              <a:alpha val="5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5A5950"/>
              </a:solidFill>
              <a:prstDash val="solid"/>
              <a:miter lim="400000"/>
            </a:ln>
          </a:left>
          <a:right>
            <a:ln w="127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DBD9C9">
              <a:alpha val="30000"/>
            </a:srgbClr>
          </a:solidFill>
        </a:fill>
      </a:tcStyle>
    </a:wholeTbl>
    <a:band2H>
      <a:tcTxStyle/>
      <a:tcStyle>
        <a:tcBdr/>
        <a:fill>
          <a:solidFill>
            <a:srgbClr val="DADADA">
              <a:alpha val="50000"/>
            </a:srgbClr>
          </a:solidFill>
        </a:fill>
      </a:tcStyle>
    </a:band2H>
    <a:firstCol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solidFill>
                <a:srgbClr val="5A5950"/>
              </a:solidFill>
              <a:prstDash val="solid"/>
              <a:miter lim="400000"/>
            </a:ln>
          </a:left>
          <a:right>
            <a:ln w="127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solidFill>
                <a:srgbClr val="5A5950"/>
              </a:solidFill>
              <a:prstDash val="solid"/>
              <a:miter lim="400000"/>
            </a:ln>
          </a:insideV>
        </a:tcBdr>
        <a:fill>
          <a:solidFill>
            <a:srgbClr val="DBD9C9">
              <a:alpha val="30000"/>
            </a:srgbClr>
          </a:solidFill>
        </a:fill>
      </a:tcStyle>
    </a:firstCol>
    <a:la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9B9">
              <a:alpha val="50000"/>
            </a:srgbClr>
          </a:solidFill>
        </a:fill>
      </a:tcStyle>
    </a:lastRow>
    <a:fir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9B9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ADADA">
              <a:alpha val="50000"/>
            </a:srgbClr>
          </a:solidFill>
        </a:fill>
      </a:tcStyle>
    </a:band2H>
    <a:firstCol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solidFill>
                <a:srgbClr val="5A5950"/>
              </a:solidFill>
              <a:prstDash val="solid"/>
              <a:miter lim="400000"/>
            </a:ln>
          </a:left>
          <a:right>
            <a:ln w="254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254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828" y="-72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" name="Shape 3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20397970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од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ingBat_H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98040" y="5264150"/>
            <a:ext cx="740872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841500" y="2273300"/>
            <a:ext cx="9321800" cy="2819400"/>
          </a:xfrm>
          <a:prstGeom prst="rect">
            <a:avLst/>
          </a:prstGeom>
        </p:spPr>
        <p:txBody>
          <a:bodyPr anchor="b"/>
          <a:lstStyle>
            <a:lvl1pPr>
              <a:def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841500" y="5905500"/>
            <a:ext cx="9321800" cy="1409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Кавычки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1841500" y="6985000"/>
            <a:ext cx="9321800" cy="1231900"/>
          </a:xfrm>
          <a:prstGeom prst="rect">
            <a:avLst/>
          </a:prstGeom>
        </p:spPr>
        <p:txBody>
          <a:bodyPr/>
          <a:lstStyle>
            <a:lvl1pPr>
              <a:def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1841500" y="8204200"/>
            <a:ext cx="9321800" cy="64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3400" i="1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270000" y="3771900"/>
            <a:ext cx="10464800" cy="22098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74700" y="2717800"/>
            <a:ext cx="6045200" cy="2438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74700" y="5168900"/>
            <a:ext cx="6045200" cy="2755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1270000" y="2984500"/>
            <a:ext cx="5257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1270000" y="825500"/>
            <a:ext cx="10464800" cy="81026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Blip>
                <a:blip r:embed="rId3"/>
              </a:buBlip>
              <a:defRPr sz="4200"/>
            </a:lvl1pPr>
            <a:lvl2pPr marL="965200" indent="-482600">
              <a:spcBef>
                <a:spcPts val="3200"/>
              </a:spcBef>
              <a:buBlip>
                <a:blip r:embed="rId3"/>
              </a:buBlip>
              <a:defRPr sz="4200"/>
            </a:lvl2pPr>
            <a:lvl3pPr marL="1447800" indent="-482600">
              <a:spcBef>
                <a:spcPts val="3200"/>
              </a:spcBef>
              <a:buBlip>
                <a:blip r:embed="rId3"/>
              </a:buBlip>
              <a:defRPr sz="4200"/>
            </a:lvl3pPr>
            <a:lvl4pPr marL="1930400" indent="-482600">
              <a:spcBef>
                <a:spcPts val="3200"/>
              </a:spcBef>
              <a:buBlip>
                <a:blip r:embed="rId3"/>
              </a:buBlip>
              <a:defRPr sz="4200"/>
            </a:lvl4pPr>
            <a:lvl5pPr marL="2413000" indent="-482600">
              <a:spcBef>
                <a:spcPts val="3200"/>
              </a:spcBef>
              <a:buBlip>
                <a:blip r:embed="rId3"/>
              </a:buBlip>
              <a:defRPr sz="4200"/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42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42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42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42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42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pPr lvl="0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1</a:t>
            </a:r>
          </a:p>
          <a:p>
            <a:pPr lvl="1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2</a:t>
            </a:r>
          </a:p>
          <a:p>
            <a:pPr lvl="2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3</a:t>
            </a:r>
          </a:p>
          <a:p>
            <a:pPr lvl="3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4</a:t>
            </a:r>
          </a:p>
          <a:p>
            <a:pPr lvl="4">
              <a:defRPr sz="1800" i="0">
                <a:solidFill>
                  <a:srgbClr val="000000"/>
                </a:solidFill>
                <a:effectLst/>
              </a:defRPr>
            </a:pPr>
            <a:r>
              <a:rPr sz="3600" i="1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1pPr>
      <a:lvl2pPr indent="2286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2pPr>
      <a:lvl3pPr indent="4572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3pPr>
      <a:lvl4pPr indent="6858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4pPr>
      <a:lvl5pPr indent="9144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5pPr>
      <a:lvl6pPr indent="11430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6pPr>
      <a:lvl7pPr indent="13716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7pPr>
      <a:lvl8pPr indent="16002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8pPr>
      <a:lvl9pPr indent="1828800" algn="ctr" defTabSz="584200">
        <a:defRPr sz="680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+mn-lt"/>
          <a:ea typeface="+mn-ea"/>
          <a:cs typeface="+mn-cs"/>
          <a:sym typeface="Hoefler Text"/>
        </a:defRPr>
      </a:lvl9pPr>
    </p:titleStyle>
    <p:bodyStyle>
      <a:lvl1pPr marL="4191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1pPr>
      <a:lvl2pPr marL="8382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2pPr>
      <a:lvl3pPr marL="12573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3pPr>
      <a:lvl4pPr marL="16764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4pPr>
      <a:lvl5pPr marL="20955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5pPr>
      <a:lvl6pPr marL="25146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6pPr>
      <a:lvl7pPr marL="29337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7pPr>
      <a:lvl8pPr marL="33528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8pPr>
      <a:lvl9pPr marL="3771900" indent="-419100" defTabSz="584200">
        <a:lnSpc>
          <a:spcPct val="120000"/>
        </a:lnSpc>
        <a:spcBef>
          <a:spcPts val="2800"/>
        </a:spcBef>
        <a:buSzPct val="50000"/>
        <a:buBlip>
          <a:blip r:embed="rId15"/>
        </a:buBlip>
        <a:defRPr sz="3600" i="1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9pPr>
    </p:bodyStyle>
    <p:otherStyle>
      <a:lvl1pPr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1pPr>
      <a:lvl2pPr indent="2286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2pPr>
      <a:lvl3pPr indent="4572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3pPr>
      <a:lvl4pPr indent="6858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4pPr>
      <a:lvl5pPr indent="9144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5pPr>
      <a:lvl6pPr indent="11430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6pPr>
      <a:lvl7pPr indent="13716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7pPr>
      <a:lvl8pPr indent="16002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8pPr>
      <a:lvl9pPr indent="1828800" algn="ctr" defTabSz="584200">
        <a:defRPr sz="2000" b="1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79044">
              <a:defRPr sz="6232">
                <a:effectLst>
                  <a:outerShdw blurRad="20828" dist="20828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232">
                <a:solidFill>
                  <a:srgbClr val="F4D799"/>
                </a:solidFill>
                <a:effectLst>
                  <a:outerShdw blurRad="20828" dist="20828" dir="16200000" rotWithShape="0">
                    <a:srgbClr val="000000">
                      <a:alpha val="34000"/>
                    </a:srgbClr>
                  </a:outerShdw>
                </a:effectLst>
              </a:rPr>
              <a:t>Приближённые значения чисел. Округление чисел.</a:t>
            </a:r>
          </a:p>
        </p:txBody>
      </p:sp>
      <p:sp>
        <p:nvSpPr>
          <p:cNvPr id="34" name="Shape 3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38150">
              <a:defRPr sz="1800" i="0">
                <a:solidFill>
                  <a:srgbClr val="000000"/>
                </a:solidFill>
                <a:effectLst/>
              </a:defRPr>
            </a:pPr>
            <a:r>
              <a:rPr sz="2550" i="1">
                <a:solidFill>
                  <a:srgbClr val="C8AF7B"/>
                </a:solidFill>
                <a:effectLst>
                  <a:outerShdw blurRad="19050" dist="9525" dir="16200000" rotWithShape="0">
                    <a:srgbClr val="000000">
                      <a:alpha val="48000"/>
                    </a:srgbClr>
                  </a:outerShdw>
                </a:effectLst>
              </a:rPr>
              <a:t>5 класс</a:t>
            </a:r>
          </a:p>
          <a:p>
            <a:pPr lvl="0" defTabSz="438150">
              <a:defRPr sz="1800" i="0">
                <a:solidFill>
                  <a:srgbClr val="000000"/>
                </a:solidFill>
                <a:effectLst/>
              </a:defRPr>
            </a:pPr>
            <a:r>
              <a:rPr sz="2550" i="1">
                <a:solidFill>
                  <a:srgbClr val="C8AF7B"/>
                </a:solidFill>
                <a:effectLst>
                  <a:outerShdw blurRad="19050" dist="9525" dir="16200000" rotWithShape="0">
                    <a:srgbClr val="000000">
                      <a:alpha val="48000"/>
                    </a:srgbClr>
                  </a:outerShdw>
                </a:effectLst>
              </a:rPr>
              <a:t>Урок обработки умений и рефлексии</a:t>
            </a:r>
          </a:p>
          <a:p>
            <a:pPr lvl="0" defTabSz="438150">
              <a:defRPr sz="1800" i="0">
                <a:solidFill>
                  <a:srgbClr val="000000"/>
                </a:solidFill>
                <a:effectLst/>
              </a:defRPr>
            </a:pPr>
            <a:r>
              <a:rPr sz="2550" i="1">
                <a:solidFill>
                  <a:srgbClr val="C8AF7B"/>
                </a:solidFill>
                <a:effectLst>
                  <a:outerShdw blurRad="19050" dist="9525" dir="16200000" rotWithShape="0">
                    <a:srgbClr val="000000">
                      <a:alpha val="48000"/>
                    </a:srgbClr>
                  </a:outerShdw>
                </a:effectLst>
              </a:rPr>
              <a:t>Программа Н.Я. Виленкина и др.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7" name="IMG_3363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84250" y="1443816"/>
            <a:ext cx="11361019" cy="69813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270000" y="399053"/>
            <a:ext cx="10464800" cy="16510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0650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90650E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75,364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1407052" y="2516236"/>
            <a:ext cx="10464801" cy="665152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86739" lvl="0" indent="-586739" defTabSz="490727">
              <a:spcBef>
                <a:spcPts val="23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5040" b="1" i="1">
                <a:solidFill>
                  <a:srgbClr val="90650E"/>
                </a:solidFill>
                <a:effectLst>
                  <a:outerShdw blurRad="21336" dist="10668" dir="5400000" rotWithShape="0">
                    <a:srgbClr val="FFFFFF"/>
                  </a:outerShdw>
                </a:effectLst>
              </a:rPr>
              <a:t>Назовите разряды числа</a:t>
            </a:r>
          </a:p>
          <a:p>
            <a:pPr marL="586739" lvl="0" indent="-586739" defTabSz="490727">
              <a:spcBef>
                <a:spcPts val="23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5040" b="1" i="1">
                <a:solidFill>
                  <a:srgbClr val="90650E"/>
                </a:solidFill>
                <a:effectLst>
                  <a:outerShdw blurRad="21336" dist="10668" dir="5400000" rotWithShape="0">
                    <a:srgbClr val="FFFFFF"/>
                  </a:outerShdw>
                </a:effectLst>
              </a:rPr>
              <a:t>Произнесите правило округления</a:t>
            </a:r>
          </a:p>
          <a:p>
            <a:pPr marL="586739" lvl="0" indent="-586739" defTabSz="490727">
              <a:spcBef>
                <a:spcPts val="23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5040" b="1" i="1">
                <a:solidFill>
                  <a:srgbClr val="90650E"/>
                </a:solidFill>
                <a:effectLst>
                  <a:outerShdw blurRad="21336" dist="10668" dir="5400000" rotWithShape="0">
                    <a:srgbClr val="FFFFFF"/>
                  </a:outerShdw>
                </a:effectLst>
              </a:rPr>
              <a:t>Округлите:</a:t>
            </a:r>
          </a:p>
          <a:p>
            <a:pPr marL="586739" lvl="0" indent="-586739" algn="ctr" defTabSz="490727">
              <a:spcBef>
                <a:spcPts val="23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5040" b="1" i="1">
                <a:solidFill>
                  <a:srgbClr val="90650E"/>
                </a:solidFill>
                <a:effectLst>
                  <a:outerShdw blurRad="21336" dist="10668" dir="5400000" rotWithShape="0">
                    <a:srgbClr val="FFFFFF"/>
                  </a:outerShdw>
                </a:effectLst>
              </a:rPr>
              <a:t>До десятых</a:t>
            </a:r>
          </a:p>
          <a:p>
            <a:pPr marL="586739" lvl="0" indent="-586739" algn="ctr" defTabSz="490727">
              <a:spcBef>
                <a:spcPts val="23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5040" b="1" i="1">
                <a:solidFill>
                  <a:srgbClr val="90650E"/>
                </a:solidFill>
                <a:effectLst>
                  <a:outerShdw blurRad="21336" dist="10668" dir="5400000" rotWithShape="0">
                    <a:srgbClr val="FFFFFF"/>
                  </a:outerShdw>
                </a:effectLst>
              </a:rPr>
              <a:t>До десятков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25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25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25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25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250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1" build="p" bldLvl="5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graphicFrame>
        <p:nvGraphicFramePr>
          <p:cNvPr id="43" name="Table 43"/>
          <p:cNvGraphicFramePr/>
          <p:nvPr>
            <p:extLst>
              <p:ext uri="{D42A27DB-BD31-4B8C-83A1-F6EECF244321}">
                <p14:modId xmlns:p14="http://schemas.microsoft.com/office/powerpoint/2010/main" val="670403793"/>
              </p:ext>
            </p:extLst>
          </p:nvPr>
        </p:nvGraphicFramePr>
        <p:xfrm>
          <a:off x="980666" y="523308"/>
          <a:ext cx="10464798" cy="8673973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945670"/>
                <a:gridCol w="1152128"/>
                <a:gridCol w="4367000"/>
              </a:tblGrid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 dirty="0">
                          <a:solidFill>
                            <a:srgbClr val="6D6A67"/>
                          </a:solidFill>
                          <a:sym typeface="Hoefler Text"/>
                        </a:rPr>
                        <a:t>7,265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T w="12700">
                      <a:miter lim="400000"/>
                    </a:lnT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11,638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0,23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8,5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300,499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38100">
                      <a:solidFill>
                        <a:srgbClr val="124C6A"/>
                      </a:solidFill>
                      <a:miter lim="400000"/>
                    </a:lnB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6,5108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124C6A"/>
                      </a:solidFill>
                      <a:miter lim="400000"/>
                    </a:lnR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124C6A"/>
                      </a:solidFill>
                      <a:miter lim="400000"/>
                    </a:lnL>
                    <a:lnR w="38100">
                      <a:solidFill>
                        <a:srgbClr val="124C6A"/>
                      </a:solidFill>
                      <a:miter lim="400000"/>
                    </a:lnR>
                    <a:lnT w="38100">
                      <a:solidFill>
                        <a:srgbClr val="124C6A"/>
                      </a:solidFill>
                      <a:miter lim="400000"/>
                    </a:lnT>
                    <a:lnB w="38100">
                      <a:solidFill>
                        <a:srgbClr val="124C6A"/>
                      </a:solidFill>
                      <a:miter lim="400000"/>
                    </a:lnB>
                  </a:tcPr>
                </a:tc>
              </a:tr>
              <a:tr h="936946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0,8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endParaRPr sz="7464" dirty="0">
                        <a:solidFill>
                          <a:srgbClr val="6D6A67"/>
                        </a:solidFill>
                        <a:sym typeface="Hoefler Text"/>
                      </a:endParaRP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T w="38100">
                      <a:solidFill>
                        <a:srgbClr val="124C6A"/>
                      </a:solidFill>
                      <a:miter lim="400000"/>
                    </a:lnT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graphicFrame>
        <p:nvGraphicFramePr>
          <p:cNvPr id="43" name="Table 43"/>
          <p:cNvGraphicFramePr/>
          <p:nvPr>
            <p:extLst>
              <p:ext uri="{D42A27DB-BD31-4B8C-83A1-F6EECF244321}">
                <p14:modId xmlns:p14="http://schemas.microsoft.com/office/powerpoint/2010/main" val="3426059046"/>
              </p:ext>
            </p:extLst>
          </p:nvPr>
        </p:nvGraphicFramePr>
        <p:xfrm>
          <a:off x="980666" y="523308"/>
          <a:ext cx="10464798" cy="8673973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945670"/>
                <a:gridCol w="1152128"/>
                <a:gridCol w="4367000"/>
              </a:tblGrid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 dirty="0">
                          <a:solidFill>
                            <a:srgbClr val="6D6A67"/>
                          </a:solidFill>
                          <a:sym typeface="Hoefler Text"/>
                        </a:rPr>
                        <a:t>7,265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T w="12700">
                      <a:miter lim="400000"/>
                    </a:lnT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11,638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0,23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8,5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300,499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300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38100">
                      <a:solidFill>
                        <a:srgbClr val="124C6A"/>
                      </a:solidFill>
                      <a:miter lim="400000"/>
                    </a:lnB>
                  </a:tcPr>
                </a:tc>
              </a:tr>
              <a:tr h="1157514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6,5108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124C6A"/>
                      </a:solidFill>
                      <a:miter lim="400000"/>
                    </a:lnR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124C6A"/>
                      </a:solidFill>
                      <a:miter lim="400000"/>
                    </a:lnL>
                    <a:lnR w="38100">
                      <a:solidFill>
                        <a:srgbClr val="124C6A"/>
                      </a:solidFill>
                      <a:miter lim="400000"/>
                    </a:lnR>
                    <a:lnT w="38100">
                      <a:solidFill>
                        <a:srgbClr val="124C6A"/>
                      </a:solidFill>
                      <a:miter lim="400000"/>
                    </a:lnT>
                    <a:lnB w="38100">
                      <a:solidFill>
                        <a:srgbClr val="124C6A"/>
                      </a:solidFill>
                      <a:miter lim="400000"/>
                    </a:lnB>
                  </a:tcPr>
                </a:tc>
              </a:tr>
              <a:tr h="936946">
                <a:tc>
                  <a:txBody>
                    <a:bodyPr/>
                    <a:lstStyle/>
                    <a:p>
                      <a:pPr lvl="0" algn="r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0,8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1168400" algn="l"/>
                        </a:tabLst>
                        <a:defRPr sz="7464">
                          <a:effectLst/>
                          <a:sym typeface="Hoefler Tex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tabLst>
                          <a:tab pos="1168400" algn="l"/>
                        </a:tabLst>
                        <a:defRPr sz="1800">
                          <a:solidFill>
                            <a:srgbClr val="000000"/>
                          </a:solidFill>
                          <a:effectLst/>
                        </a:defRPr>
                      </a:pPr>
                      <a:r>
                        <a:rPr sz="7464">
                          <a:solidFill>
                            <a:srgbClr val="6D6A67"/>
                          </a:solidFill>
                          <a:sym typeface="Hoefler Text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T w="38100">
                      <a:solidFill>
                        <a:srgbClr val="124C6A"/>
                      </a:solidFill>
                      <a:miter lim="400000"/>
                    </a:lnT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2738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24607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924607"/>
                </a:solidFill>
                <a:effectLst>
                  <a:outerShdw blurRad="12700" dist="12700" dir="16200000" rotWithShape="0">
                    <a:srgbClr val="000000">
                      <a:alpha val="50000"/>
                    </a:srgbClr>
                  </a:outerShdw>
                </a:effectLst>
              </a:rPr>
              <a:t>Выводы по уроку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77308" lvl="0" indent="-477308" defTabSz="479044">
              <a:spcBef>
                <a:spcPts val="22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4100" i="1">
                <a:solidFill>
                  <a:srgbClr val="924607"/>
                </a:solidFill>
                <a:effectLst>
                  <a:outerShdw blurRad="20828" dist="10414" dir="5400000" rotWithShape="0">
                    <a:srgbClr val="FFFFFF"/>
                  </a:outerShdw>
                </a:effectLst>
              </a:rPr>
              <a:t>Какова была цель урока?</a:t>
            </a:r>
          </a:p>
          <a:p>
            <a:pPr marL="477308" lvl="0" indent="-477308" defTabSz="479044">
              <a:spcBef>
                <a:spcPts val="22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4100" i="1">
                <a:solidFill>
                  <a:srgbClr val="924607"/>
                </a:solidFill>
                <a:effectLst>
                  <a:outerShdw blurRad="20828" dist="10414" dir="5400000" rotWithShape="0">
                    <a:srgbClr val="FFFFFF"/>
                  </a:outerShdw>
                </a:effectLst>
              </a:rPr>
              <a:t>Какие навыки мы отрабатывали?</a:t>
            </a:r>
          </a:p>
          <a:p>
            <a:pPr marL="477308" lvl="0" indent="-477308" defTabSz="479044">
              <a:spcBef>
                <a:spcPts val="22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4100" i="1">
                <a:solidFill>
                  <a:srgbClr val="924607"/>
                </a:solidFill>
                <a:effectLst>
                  <a:outerShdw blurRad="20828" dist="10414" dir="5400000" rotWithShape="0">
                    <a:srgbClr val="FFFFFF"/>
                  </a:outerShdw>
                </a:effectLst>
              </a:rPr>
              <a:t>Достигли ли цели?</a:t>
            </a:r>
          </a:p>
          <a:p>
            <a:pPr marL="477308" lvl="0" indent="-477308" defTabSz="479044">
              <a:spcBef>
                <a:spcPts val="22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4100" i="1">
                <a:solidFill>
                  <a:srgbClr val="924607"/>
                </a:solidFill>
                <a:effectLst>
                  <a:outerShdw blurRad="20828" dist="10414" dir="5400000" rotWithShape="0">
                    <a:srgbClr val="FFFFFF"/>
                  </a:outerShdw>
                </a:effectLst>
              </a:rPr>
              <a:t>Что важно знать, чтобы избежать ошибок при округлении чисел?</a:t>
            </a:r>
          </a:p>
          <a:p>
            <a:pPr marL="477308" lvl="0" indent="-477308" defTabSz="479044">
              <a:spcBef>
                <a:spcPts val="2200"/>
              </a:spcBef>
              <a:buBlip>
                <a:blip r:embed="rId2"/>
              </a:buBlip>
              <a:defRPr sz="1800" i="0">
                <a:solidFill>
                  <a:srgbClr val="000000"/>
                </a:solidFill>
                <a:effectLst/>
              </a:defRPr>
            </a:pPr>
            <a:r>
              <a:rPr sz="4100" i="1">
                <a:solidFill>
                  <a:srgbClr val="924607"/>
                </a:solidFill>
                <a:effectLst>
                  <a:outerShdw blurRad="20828" dist="10414" dir="5400000" rotWithShape="0">
                    <a:srgbClr val="FFFFFF"/>
                  </a:outerShdw>
                </a:effectLst>
              </a:rPr>
              <a:t>Что было сложно или /и непонятно?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99005" y="7076606"/>
            <a:ext cx="2412728" cy="1750347"/>
          </a:xfrm>
          <a:prstGeom prst="rect">
            <a:avLst/>
          </a:prstGeom>
        </p:spPr>
      </p:pic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2267886" y="1038425"/>
            <a:ext cx="8179693" cy="5339950"/>
          </a:xfrm>
          <a:prstGeom prst="rect">
            <a:avLst/>
          </a:prstGeom>
        </p:spPr>
        <p:txBody>
          <a:bodyPr/>
          <a:lstStyle/>
          <a:p>
            <a:pPr lvl="0" defTabSz="438150">
              <a:defRPr sz="1800">
                <a:solidFill>
                  <a:srgbClr val="000000"/>
                </a:solidFill>
                <a:effectLst/>
              </a:defRPr>
            </a:pPr>
            <a:r>
              <a:rPr sz="5700">
                <a:solidFill>
                  <a:srgbClr val="F4D799"/>
                </a:solidFill>
                <a:effectLst>
                  <a:outerShdw blurRad="19050" dist="19050" dir="16200000" rotWithShape="0">
                    <a:srgbClr val="000000">
                      <a:alpha val="34000"/>
                    </a:srgbClr>
                  </a:outerShdw>
                </a:effectLst>
              </a:rPr>
              <a:t>Домашнее задание: </a:t>
            </a:r>
          </a:p>
          <a:p>
            <a:pPr lvl="0" defTabSz="438150">
              <a:defRPr sz="1800">
                <a:solidFill>
                  <a:srgbClr val="000000"/>
                </a:solidFill>
                <a:effectLst/>
              </a:defRPr>
            </a:pPr>
            <a:r>
              <a:rPr sz="5700">
                <a:solidFill>
                  <a:srgbClr val="F4D799"/>
                </a:solidFill>
                <a:effectLst>
                  <a:outerShdw blurRad="19050" dist="19050" dir="16200000" rotWithShape="0">
                    <a:srgbClr val="000000">
                      <a:alpha val="34000"/>
                    </a:srgbClr>
                  </a:outerShdw>
                </a:effectLst>
              </a:rPr>
              <a:t>п.33, с.198-199, N1297, N1301, придумать и решить свою задачу с использованием округления чисел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oefler Text"/>
        <a:ea typeface="Hoefler Text"/>
        <a:cs typeface="Hoefler Text"/>
      </a:majorFont>
      <a:minorFont>
        <a:latin typeface="Hoefler Text"/>
        <a:ea typeface="Hoefler Text"/>
        <a:cs typeface="Hoefler Text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A3BFCE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oefler Text"/>
        <a:ea typeface="Hoefler Text"/>
        <a:cs typeface="Hoefler Text"/>
      </a:majorFont>
      <a:minorFont>
        <a:latin typeface="Hoefler Text"/>
        <a:ea typeface="Hoefler Text"/>
        <a:cs typeface="Hoefler Text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A3BFCE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Office PowerPoint</Application>
  <PresentationFormat>Произвольный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Moroccan</vt:lpstr>
      <vt:lpstr>Приближённые значения чисел. Округление чисел.</vt:lpstr>
      <vt:lpstr>Презентация PowerPoint</vt:lpstr>
      <vt:lpstr>75,364</vt:lpstr>
      <vt:lpstr>Презентация PowerPoint</vt:lpstr>
      <vt:lpstr>Презентация PowerPoint</vt:lpstr>
      <vt:lpstr>Выводы по уроку</vt:lpstr>
      <vt:lpstr>Домашнее задание:  п.33, с.198-199, N1297, N1301, придумать и решить свою задачу с использованием округления чисел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Приближённые значения чисел. Округление чисел.</dc:title>
  <dc:creator>Lena</dc:creator>
  <cp:lastModifiedBy>Lena</cp:lastModifiedBy>
  <cp:revision>1</cp:revision>
  <dcterms:modified xsi:type="dcterms:W3CDTF">2015-05-11T13:19:04Z</dcterms:modified>
</cp:coreProperties>
</file>