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59" r:id="rId5"/>
    <p:sldId id="260" r:id="rId6"/>
    <p:sldId id="265" r:id="rId7"/>
    <p:sldId id="266" r:id="rId8"/>
    <p:sldId id="270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346510-6C6E-426D-A7E7-174C681FF23C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A74B35-B57D-4CEB-8225-2C38D657D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latin typeface="Comic Sans MS" pitchFamily="66" charset="0"/>
              </a:rPr>
              <a:t>Present Simple</a:t>
            </a:r>
            <a:r>
              <a:rPr lang="en-US" sz="5300" b="1" dirty="0" smtClean="0">
                <a:latin typeface="Comic Sans MS" pitchFamily="66" charset="0"/>
              </a:rPr>
              <a:t>/</a:t>
            </a:r>
            <a:r>
              <a:rPr lang="ru-RU" sz="5300" b="1" dirty="0" smtClean="0">
                <a:latin typeface="Comic Sans MS" pitchFamily="66" charset="0"/>
              </a:rPr>
              <a:t/>
            </a:r>
            <a:br>
              <a:rPr lang="ru-RU" sz="5300" b="1" dirty="0" smtClean="0">
                <a:latin typeface="Comic Sans MS" pitchFamily="66" charset="0"/>
              </a:rPr>
            </a:br>
            <a:r>
              <a:rPr lang="en-US" sz="5300" b="1" dirty="0" smtClean="0">
                <a:latin typeface="Comic Sans MS" pitchFamily="66" charset="0"/>
              </a:rPr>
              <a:t>Present Continuous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4399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ОТВЕТЫ: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85698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omic Sans MS" pitchFamily="66" charset="0"/>
              </a:rPr>
              <a:t>5</a:t>
            </a:r>
            <a:r>
              <a:rPr lang="en-US" sz="3200" dirty="0">
                <a:latin typeface="Comic Sans MS" pitchFamily="66" charset="0"/>
              </a:rPr>
              <a:t>. 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Is</a:t>
            </a:r>
            <a:r>
              <a:rPr lang="en-US" sz="3200" dirty="0">
                <a:latin typeface="Comic Sans MS" pitchFamily="66" charset="0"/>
              </a:rPr>
              <a:t> your friend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doing</a:t>
            </a:r>
            <a:r>
              <a:rPr lang="en-US" sz="3200" dirty="0">
                <a:latin typeface="Comic Sans MS" pitchFamily="66" charset="0"/>
              </a:rPr>
              <a:t> his homework now? 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6. 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Does</a:t>
            </a:r>
            <a:r>
              <a:rPr lang="en-US" sz="3200" dirty="0">
                <a:latin typeface="Comic Sans MS" pitchFamily="66" charset="0"/>
              </a:rPr>
              <a:t> your friend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go</a:t>
            </a:r>
            <a:r>
              <a:rPr lang="en-US" sz="3200" dirty="0">
                <a:latin typeface="Comic Sans MS" pitchFamily="66" charset="0"/>
              </a:rPr>
              <a:t> to school in the morning? 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7. Look! The baby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is sleeping</a:t>
            </a:r>
            <a:r>
              <a:rPr lang="en-US" sz="3200" dirty="0">
                <a:latin typeface="Comic Sans MS" pitchFamily="66" charset="0"/>
              </a:rPr>
              <a:t>. 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8. The baby always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 sleeps </a:t>
            </a:r>
            <a:r>
              <a:rPr lang="en-US" sz="3200" dirty="0">
                <a:latin typeface="Comic Sans MS" pitchFamily="66" charset="0"/>
              </a:rPr>
              <a:t>after dinner. 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9.  My grandmother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doesn’t work</a:t>
            </a:r>
            <a:r>
              <a:rPr lang="en-US" sz="3200" dirty="0">
                <a:latin typeface="Comic Sans MS" pitchFamily="66" charset="0"/>
              </a:rPr>
              <a:t>. She is on pension. 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10. My father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isn’t sleeping </a:t>
            </a:r>
            <a:r>
              <a:rPr lang="en-US" sz="3200" dirty="0">
                <a:latin typeface="Comic Sans MS" pitchFamily="66" charset="0"/>
              </a:rPr>
              <a:t>now. He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is working</a:t>
            </a:r>
            <a:r>
              <a:rPr lang="en-US" sz="3200" dirty="0">
                <a:latin typeface="Comic Sans MS" pitchFamily="66" charset="0"/>
              </a:rPr>
              <a:t> in the garden. </a:t>
            </a:r>
            <a:endParaRPr lang="ru-RU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62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764704"/>
            <a:ext cx="37338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dirty="0">
                <a:latin typeface="Comic Sans MS" pitchFamily="66" charset="0"/>
              </a:rPr>
              <a:t>Present Simple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764704"/>
            <a:ext cx="432048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dirty="0">
                <a:latin typeface="Comic Sans MS" pitchFamily="66" charset="0"/>
              </a:rPr>
              <a:t>Present Continuous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83568" y="1844824"/>
            <a:ext cx="3733800" cy="43182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>
                <a:latin typeface="Comic Sans MS" pitchFamily="66" charset="0"/>
              </a:rPr>
              <a:t>Мы используем </a:t>
            </a:r>
            <a:r>
              <a:rPr lang="ru-RU" sz="3200" b="1" dirty="0" err="1">
                <a:latin typeface="Comic Sans MS" pitchFamily="66" charset="0"/>
              </a:rPr>
              <a:t>simple</a:t>
            </a:r>
            <a:r>
              <a:rPr lang="ru-RU" sz="3200" dirty="0">
                <a:latin typeface="Comic Sans MS" pitchFamily="66" charset="0"/>
              </a:rPr>
              <a:t> для действий, которые происходят </a:t>
            </a:r>
            <a:r>
              <a:rPr lang="ru-RU" sz="3200" dirty="0">
                <a:solidFill>
                  <a:srgbClr val="C00000"/>
                </a:solidFill>
                <a:latin typeface="Comic Sans MS" pitchFamily="66" charset="0"/>
              </a:rPr>
              <a:t>обычно, постоянно </a:t>
            </a:r>
            <a:r>
              <a:rPr lang="ru-RU" sz="3200" dirty="0">
                <a:latin typeface="Comic Sans MS" pitchFamily="66" charset="0"/>
              </a:rPr>
              <a:t>или </a:t>
            </a:r>
            <a:r>
              <a:rPr lang="ru-RU" sz="3200" dirty="0">
                <a:solidFill>
                  <a:srgbClr val="C00000"/>
                </a:solidFill>
                <a:latin typeface="Comic Sans MS" pitchFamily="66" charset="0"/>
              </a:rPr>
              <a:t>по плану</a:t>
            </a:r>
            <a:r>
              <a:rPr lang="ru-RU" sz="3200" dirty="0">
                <a:latin typeface="Comic Sans MS" pitchFamily="66" charset="0"/>
              </a:rPr>
              <a:t>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"/>
          </p:nvPr>
        </p:nvSpPr>
        <p:spPr>
          <a:xfrm>
            <a:off x="4788024" y="1844824"/>
            <a:ext cx="3898776" cy="42892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200" dirty="0">
                <a:latin typeface="Comic Sans MS" pitchFamily="66" charset="0"/>
              </a:rPr>
              <a:t>Мы используем </a:t>
            </a:r>
            <a:r>
              <a:rPr lang="ru-RU" sz="3200" b="1" dirty="0" err="1">
                <a:latin typeface="Comic Sans MS" pitchFamily="66" charset="0"/>
              </a:rPr>
              <a:t>continuous</a:t>
            </a:r>
            <a:r>
              <a:rPr lang="ru-RU" sz="3200" dirty="0">
                <a:latin typeface="Comic Sans MS" pitchFamily="66" charset="0"/>
              </a:rPr>
              <a:t> для действия, которое происходит </a:t>
            </a:r>
            <a:r>
              <a:rPr lang="ru-RU" sz="3200" dirty="0">
                <a:solidFill>
                  <a:srgbClr val="C00000"/>
                </a:solidFill>
                <a:latin typeface="Comic Sans MS" pitchFamily="66" charset="0"/>
              </a:rPr>
              <a:t>в данный момент </a:t>
            </a:r>
            <a:r>
              <a:rPr lang="ru-RU" sz="3200" dirty="0">
                <a:latin typeface="Comic Sans MS" pitchFamily="66" charset="0"/>
              </a:rPr>
              <a:t>и </a:t>
            </a:r>
            <a:r>
              <a:rPr lang="ru-RU" sz="3200" dirty="0">
                <a:solidFill>
                  <a:srgbClr val="C00000"/>
                </a:solidFill>
                <a:latin typeface="Comic Sans MS" pitchFamily="66" charset="0"/>
              </a:rPr>
              <a:t>не закончено еще в момент говорения</a:t>
            </a:r>
            <a:r>
              <a:rPr lang="ru-RU" sz="3200" dirty="0">
                <a:latin typeface="Comic Sans MS" pitchFamily="66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xmlns="" val="38882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3050"/>
            <a:ext cx="7787208" cy="9237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Comic Sans MS" pitchFamily="66" charset="0"/>
              </a:rPr>
              <a:t>Слова-показатели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37338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PRESENT SIMPLE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355976" y="1412776"/>
            <a:ext cx="460851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PRESENT CONTINUOUS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3744416" cy="41764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3000" b="1" dirty="0">
                <a:latin typeface="Comic Sans MS" pitchFamily="66" charset="0"/>
              </a:rPr>
              <a:t>always </a:t>
            </a:r>
            <a:endParaRPr lang="en-US" sz="3000" dirty="0">
              <a:latin typeface="Comic Sans MS" pitchFamily="66" charset="0"/>
            </a:endParaRPr>
          </a:p>
          <a:p>
            <a:r>
              <a:rPr lang="en-US" sz="3000" b="1" dirty="0" smtClean="0">
                <a:latin typeface="Comic Sans MS" pitchFamily="66" charset="0"/>
              </a:rPr>
              <a:t>every day</a:t>
            </a:r>
            <a:endParaRPr lang="en-US" sz="3000" dirty="0">
              <a:latin typeface="Comic Sans MS" pitchFamily="66" charset="0"/>
            </a:endParaRPr>
          </a:p>
          <a:p>
            <a:r>
              <a:rPr lang="en-US" sz="3000" b="1" dirty="0">
                <a:latin typeface="Comic Sans MS" pitchFamily="66" charset="0"/>
              </a:rPr>
              <a:t>often </a:t>
            </a:r>
            <a:r>
              <a:rPr lang="en-US" sz="3000" b="1" dirty="0" smtClean="0">
                <a:latin typeface="Comic Sans MS" pitchFamily="66" charset="0"/>
              </a:rPr>
              <a:t> </a:t>
            </a:r>
            <a:endParaRPr lang="en-US" sz="3000" dirty="0">
              <a:latin typeface="Comic Sans MS" pitchFamily="66" charset="0"/>
            </a:endParaRPr>
          </a:p>
          <a:p>
            <a:r>
              <a:rPr lang="en-US" sz="3000" b="1" dirty="0">
                <a:latin typeface="Comic Sans MS" pitchFamily="66" charset="0"/>
              </a:rPr>
              <a:t>usually </a:t>
            </a:r>
            <a:endParaRPr lang="en-US" sz="3000" dirty="0">
              <a:latin typeface="Comic Sans MS" pitchFamily="66" charset="0"/>
            </a:endParaRPr>
          </a:p>
          <a:p>
            <a:r>
              <a:rPr lang="en-US" sz="3000" b="1" dirty="0">
                <a:latin typeface="Comic Sans MS" pitchFamily="66" charset="0"/>
              </a:rPr>
              <a:t>sometimes </a:t>
            </a:r>
            <a:endParaRPr lang="en-US" sz="3000" dirty="0">
              <a:latin typeface="Comic Sans MS" pitchFamily="66" charset="0"/>
            </a:endParaRPr>
          </a:p>
          <a:p>
            <a:r>
              <a:rPr lang="en-US" sz="3000" b="1" dirty="0">
                <a:latin typeface="Comic Sans MS" pitchFamily="66" charset="0"/>
              </a:rPr>
              <a:t>seldom </a:t>
            </a:r>
            <a:endParaRPr lang="en-US" sz="3000" dirty="0">
              <a:latin typeface="Comic Sans MS" pitchFamily="66" charset="0"/>
            </a:endParaRPr>
          </a:p>
          <a:p>
            <a:r>
              <a:rPr lang="en-US" sz="3000" b="1" dirty="0">
                <a:latin typeface="Comic Sans MS" pitchFamily="66" charset="0"/>
              </a:rPr>
              <a:t>never </a:t>
            </a:r>
            <a:endParaRPr lang="en-US" sz="3000" dirty="0">
              <a:latin typeface="Comic Sans MS" pitchFamily="66" charset="0"/>
            </a:endParaRPr>
          </a:p>
          <a:p>
            <a:r>
              <a:rPr lang="en-US" sz="3000" b="1" dirty="0">
                <a:latin typeface="Comic Sans MS" pitchFamily="66" charset="0"/>
              </a:rPr>
              <a:t>first </a:t>
            </a:r>
            <a:endParaRPr lang="en-US" sz="3000" dirty="0">
              <a:latin typeface="Comic Sans MS" pitchFamily="66" charset="0"/>
            </a:endParaRPr>
          </a:p>
          <a:p>
            <a:r>
              <a:rPr lang="en-US" sz="3000" b="1" dirty="0" smtClean="0">
                <a:latin typeface="Comic Sans MS" pitchFamily="66" charset="0"/>
              </a:rPr>
              <a:t>on </a:t>
            </a:r>
            <a:r>
              <a:rPr lang="en-US" sz="3000" b="1" dirty="0" smtClean="0">
                <a:latin typeface="Comic Sans MS" pitchFamily="66" charset="0"/>
              </a:rPr>
              <a:t>Fridays…</a:t>
            </a:r>
            <a:endParaRPr lang="en-US" sz="3000" dirty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4"/>
          </p:nvPr>
        </p:nvSpPr>
        <p:spPr>
          <a:xfrm>
            <a:off x="4355976" y="2348880"/>
            <a:ext cx="4536504" cy="41044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atin typeface="Comic Sans MS" pitchFamily="66" charset="0"/>
              </a:rPr>
              <a:t>at the moment </a:t>
            </a:r>
          </a:p>
          <a:p>
            <a:r>
              <a:rPr lang="en-US" b="1" dirty="0">
                <a:latin typeface="Comic Sans MS" pitchFamily="66" charset="0"/>
              </a:rPr>
              <a:t>at this moment </a:t>
            </a:r>
          </a:p>
          <a:p>
            <a:r>
              <a:rPr lang="en-US" b="1" dirty="0">
                <a:latin typeface="Comic Sans MS" pitchFamily="66" charset="0"/>
              </a:rPr>
              <a:t>today </a:t>
            </a:r>
          </a:p>
          <a:p>
            <a:r>
              <a:rPr lang="en-US" b="1" dirty="0">
                <a:latin typeface="Comic Sans MS" pitchFamily="66" charset="0"/>
              </a:rPr>
              <a:t>now </a:t>
            </a:r>
          </a:p>
          <a:p>
            <a:r>
              <a:rPr lang="en-US" b="1" dirty="0">
                <a:latin typeface="Comic Sans MS" pitchFamily="66" charset="0"/>
              </a:rPr>
              <a:t>right now </a:t>
            </a:r>
          </a:p>
          <a:p>
            <a:r>
              <a:rPr lang="en-US" b="1" dirty="0">
                <a:latin typeface="Comic Sans MS" pitchFamily="66" charset="0"/>
              </a:rPr>
              <a:t>Listen! </a:t>
            </a:r>
          </a:p>
          <a:p>
            <a:r>
              <a:rPr lang="en-US" b="1" dirty="0">
                <a:latin typeface="Comic Sans MS" pitchFamily="66" charset="0"/>
              </a:rPr>
              <a:t>Look! </a:t>
            </a:r>
          </a:p>
          <a:p>
            <a:pPr marL="0" indent="0">
              <a:buNone/>
            </a:pPr>
            <a:endParaRPr lang="ru-RU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82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Comic Sans MS" pitchFamily="66" charset="0"/>
              </a:rPr>
              <a:t>Образование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37338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dirty="0">
                <a:latin typeface="Comic Sans MS" pitchFamily="66" charset="0"/>
              </a:rPr>
              <a:t>Present </a:t>
            </a:r>
            <a:r>
              <a:rPr lang="en-US" sz="3200" dirty="0" smtClean="0">
                <a:latin typeface="Comic Sans MS" pitchFamily="66" charset="0"/>
              </a:rPr>
              <a:t>Simple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99992" y="1556792"/>
            <a:ext cx="4165848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dirty="0">
                <a:latin typeface="Comic Sans MS" pitchFamily="66" charset="0"/>
              </a:rPr>
              <a:t>Present </a:t>
            </a:r>
            <a:r>
              <a:rPr lang="en-US" sz="3200" dirty="0" smtClean="0">
                <a:latin typeface="Comic Sans MS" pitchFamily="66" charset="0"/>
              </a:rPr>
              <a:t>Continuous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79512" y="2420888"/>
            <a:ext cx="4021832" cy="3886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+mj-lt"/>
              </a:rPr>
              <a:t>утвердительная форма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V/V-s,-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es</a:t>
            </a:r>
            <a:endParaRPr lang="en-US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ru-RU" dirty="0" smtClean="0">
                <a:latin typeface="+mj-lt"/>
              </a:rPr>
              <a:t>отрицательная форма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      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don’t/doesn’t + V</a:t>
            </a:r>
          </a:p>
          <a:p>
            <a:pPr marL="0" indent="0"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ru-RU" dirty="0" smtClean="0">
                <a:latin typeface="+mj-lt"/>
              </a:rPr>
              <a:t>вопросительная форма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Do/Does … V…?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4"/>
          </p:nvPr>
        </p:nvSpPr>
        <p:spPr>
          <a:xfrm>
            <a:off x="4572000" y="2420888"/>
            <a:ext cx="4320480" cy="3886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+mj-lt"/>
              </a:rPr>
              <a:t>утвердительная форма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am,is,are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+ V-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ing</a:t>
            </a:r>
            <a:endParaRPr lang="en-US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b="1" dirty="0" smtClean="0">
              <a:latin typeface="Comic Sans MS" pitchFamily="66" charset="0"/>
            </a:endParaRPr>
          </a:p>
          <a:p>
            <a:r>
              <a:rPr lang="ru-RU" dirty="0"/>
              <a:t>отрицательная форма</a:t>
            </a: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am,is,are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+ not + V-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ing</a:t>
            </a:r>
            <a:endParaRPr lang="en-US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b="1" dirty="0" smtClean="0">
              <a:latin typeface="Comic Sans MS" pitchFamily="66" charset="0"/>
            </a:endParaRPr>
          </a:p>
          <a:p>
            <a:r>
              <a:rPr lang="ru-RU" dirty="0"/>
              <a:t>вопросительная форма</a:t>
            </a:r>
          </a:p>
          <a:p>
            <a:pPr marL="0" indent="0" algn="ctr">
              <a:buNone/>
            </a:pP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Am,Is,Are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… V-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…?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62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37338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PRESENT SIMPLE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27984" y="476672"/>
            <a:ext cx="460851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PRESENT CONTINUOUS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7504" y="1556792"/>
            <a:ext cx="4176464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err="1">
                <a:latin typeface="Comic Sans MS" pitchFamily="66" charset="0"/>
              </a:rPr>
              <a:t>Water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Comic Sans MS" pitchFamily="66" charset="0"/>
              </a:rPr>
              <a:t>boils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at</a:t>
            </a:r>
            <a:r>
              <a:rPr lang="ru-RU" dirty="0">
                <a:latin typeface="Comic Sans MS" pitchFamily="66" charset="0"/>
              </a:rPr>
              <a:t> 100 </a:t>
            </a:r>
            <a:r>
              <a:rPr lang="ru-RU" dirty="0" err="1">
                <a:latin typeface="Comic Sans MS" pitchFamily="66" charset="0"/>
              </a:rPr>
              <a:t>degrees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celsius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Обычно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вода кипит при 100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градусах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r>
              <a:rPr lang="ru-RU" dirty="0" err="1">
                <a:latin typeface="Comic Sans MS" pitchFamily="66" charset="0"/>
              </a:rPr>
              <a:t>Excuse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me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Comic Sans MS" pitchFamily="66" charset="0"/>
              </a:rPr>
              <a:t>do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you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Comic Sans MS" pitchFamily="66" charset="0"/>
              </a:rPr>
              <a:t>speak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English</a:t>
            </a:r>
            <a:r>
              <a:rPr lang="ru-RU" dirty="0">
                <a:latin typeface="Comic Sans MS" pitchFamily="66" charset="0"/>
              </a:rPr>
              <a:t>?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Извините, вы говорите на </a:t>
            </a:r>
            <a:r>
              <a:rPr lang="ru-RU" dirty="0">
                <a:latin typeface="Comic Sans MS" pitchFamily="66" charset="0"/>
              </a:rPr>
              <a:t>английском?(вообще</a:t>
            </a:r>
            <a:r>
              <a:rPr lang="ru-RU" dirty="0" smtClean="0">
                <a:latin typeface="Comic Sans MS" pitchFamily="66" charset="0"/>
              </a:rPr>
              <a:t>)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It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doesn't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often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rain</a:t>
            </a:r>
            <a:r>
              <a:rPr lang="en-US" dirty="0" smtClean="0">
                <a:latin typeface="Comic Sans MS" pitchFamily="66" charset="0"/>
              </a:rPr>
              <a:t> in </a:t>
            </a:r>
            <a:r>
              <a:rPr lang="en-US" dirty="0">
                <a:latin typeface="Comic Sans MS" pitchFamily="66" charset="0"/>
              </a:rPr>
              <a:t>summer.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Обычно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летом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не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идут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дожди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4"/>
          </p:nvPr>
        </p:nvSpPr>
        <p:spPr>
          <a:xfrm>
            <a:off x="4427984" y="1556792"/>
            <a:ext cx="4608512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>
                <a:latin typeface="Comic Sans MS" pitchFamily="66" charset="0"/>
              </a:rPr>
              <a:t>The water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is boiling</a:t>
            </a:r>
            <a:r>
              <a:rPr lang="en-US" dirty="0">
                <a:latin typeface="Comic Sans MS" pitchFamily="66" charset="0"/>
              </a:rPr>
              <a:t>. Can you turn it off?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Вода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кипит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в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данный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момент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Выключи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ее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Listen to those people. What language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are</a:t>
            </a:r>
            <a:r>
              <a:rPr lang="en-US" dirty="0">
                <a:latin typeface="Comic Sans MS" pitchFamily="66" charset="0"/>
              </a:rPr>
              <a:t> they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speaking</a:t>
            </a:r>
            <a:r>
              <a:rPr lang="en-US" dirty="0">
                <a:latin typeface="Comic Sans MS" pitchFamily="66" charset="0"/>
              </a:rPr>
              <a:t>?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Послушай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На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каком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языке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они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говорят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?(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сейчас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)</a:t>
            </a:r>
          </a:p>
          <a:p>
            <a:r>
              <a:rPr lang="en-US" dirty="0">
                <a:latin typeface="Comic Sans MS" pitchFamily="66" charset="0"/>
              </a:rPr>
              <a:t>Let's go out. It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isn't raining</a:t>
            </a:r>
            <a:r>
              <a:rPr lang="en-US" dirty="0">
                <a:latin typeface="Comic Sans MS" pitchFamily="66" charset="0"/>
              </a:rPr>
              <a:t> now.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Пойдем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на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улицу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Дождя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нет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.(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сейчас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25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>
                <a:latin typeface="Comic Sans MS" pitchFamily="66" charset="0"/>
              </a:rPr>
              <a:t>Раскройте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скобки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употребляя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глаголы</a:t>
            </a:r>
            <a:r>
              <a:rPr lang="en-US" sz="2800" dirty="0">
                <a:latin typeface="Comic Sans MS" pitchFamily="66" charset="0"/>
              </a:rPr>
              <a:t> в Present Continuous </a:t>
            </a:r>
            <a:r>
              <a:rPr lang="en-US" sz="2800" dirty="0" err="1">
                <a:latin typeface="Comic Sans MS" pitchFamily="66" charset="0"/>
              </a:rPr>
              <a:t>или</a:t>
            </a:r>
            <a:r>
              <a:rPr lang="en-US" sz="2800" dirty="0">
                <a:latin typeface="Comic Sans MS" pitchFamily="66" charset="0"/>
              </a:rPr>
              <a:t> Present Simple.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68952" cy="5184576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His </a:t>
            </a:r>
            <a:r>
              <a:rPr lang="en-US" sz="3200" dirty="0">
                <a:latin typeface="Comic Sans MS" pitchFamily="66" charset="0"/>
              </a:rPr>
              <a:t>father (not to watch) TV at the moment. He (to sleep) because he (to be) tired. </a:t>
            </a:r>
          </a:p>
          <a:p>
            <a:r>
              <a:rPr lang="en-US" sz="3200" dirty="0">
                <a:latin typeface="Comic Sans MS" pitchFamily="66" charset="0"/>
              </a:rPr>
              <a:t> Pat (not to cook) dinner at the moment. She (</a:t>
            </a:r>
            <a:r>
              <a:rPr lang="en-US" sz="3200" dirty="0" smtClean="0">
                <a:latin typeface="Comic Sans MS" pitchFamily="66" charset="0"/>
              </a:rPr>
              <a:t>to cook) </a:t>
            </a:r>
            <a:r>
              <a:rPr lang="en-US" sz="3200" dirty="0">
                <a:latin typeface="Comic Sans MS" pitchFamily="66" charset="0"/>
              </a:rPr>
              <a:t>dinner every Monday.  </a:t>
            </a:r>
          </a:p>
          <a:p>
            <a:r>
              <a:rPr lang="en-US" sz="3200" dirty="0">
                <a:latin typeface="Comic Sans MS" pitchFamily="66" charset="0"/>
              </a:rPr>
              <a:t> I (not to drink) coffee now. I (to write) an English exercise. </a:t>
            </a:r>
          </a:p>
          <a:p>
            <a:r>
              <a:rPr lang="en-US" sz="3200" dirty="0">
                <a:latin typeface="Comic Sans MS" pitchFamily="66" charset="0"/>
              </a:rPr>
              <a:t>I (not to drink) coffee in the evening. I (to drink) coffee in the morning. </a:t>
            </a:r>
          </a:p>
          <a:p>
            <a:pPr marL="0" indent="0">
              <a:buNone/>
            </a:pP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72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>
                <a:latin typeface="Comic Sans MS" pitchFamily="66" charset="0"/>
              </a:rPr>
              <a:t>Раскройте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скобки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употребляя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глаголы</a:t>
            </a:r>
            <a:r>
              <a:rPr lang="en-US" sz="2800" dirty="0">
                <a:latin typeface="Comic Sans MS" pitchFamily="66" charset="0"/>
              </a:rPr>
              <a:t> в Present Continuous </a:t>
            </a:r>
            <a:r>
              <a:rPr lang="en-US" sz="2800" dirty="0" err="1">
                <a:latin typeface="Comic Sans MS" pitchFamily="66" charset="0"/>
              </a:rPr>
              <a:t>или</a:t>
            </a:r>
            <a:r>
              <a:rPr lang="en-US" sz="2800" dirty="0">
                <a:latin typeface="Comic Sans MS" pitchFamily="66" charset="0"/>
              </a:rPr>
              <a:t> Present Simple.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424936" cy="4824536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Your friend (to do) his homework now? </a:t>
            </a:r>
          </a:p>
          <a:p>
            <a:r>
              <a:rPr lang="en-US" sz="3200" dirty="0">
                <a:latin typeface="Comic Sans MS" pitchFamily="66" charset="0"/>
              </a:rPr>
              <a:t> Your friend (to go) to school in the morning? </a:t>
            </a:r>
          </a:p>
          <a:p>
            <a:r>
              <a:rPr lang="en-US" sz="3200" dirty="0">
                <a:latin typeface="Comic Sans MS" pitchFamily="66" charset="0"/>
              </a:rPr>
              <a:t> Look! The baby (to sleep). </a:t>
            </a:r>
          </a:p>
          <a:p>
            <a:r>
              <a:rPr lang="en-US" sz="3200" dirty="0">
                <a:latin typeface="Comic Sans MS" pitchFamily="66" charset="0"/>
              </a:rPr>
              <a:t>The baby always (to sleep) after dinner. </a:t>
            </a:r>
          </a:p>
          <a:p>
            <a:r>
              <a:rPr lang="en-US" sz="3200" dirty="0">
                <a:latin typeface="Comic Sans MS" pitchFamily="66" charset="0"/>
              </a:rPr>
              <a:t> My grandmother (not to work). She is on pension. </a:t>
            </a:r>
          </a:p>
          <a:p>
            <a:r>
              <a:rPr lang="en-US" sz="3200" dirty="0">
                <a:latin typeface="Comic Sans MS" pitchFamily="66" charset="0"/>
              </a:rPr>
              <a:t> My father (not to sleep) now. He (to work) in the garden. 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34807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Людмила\Мои документы\Мои рисунки\Сканер\2014-11-09 сканирование\сканирование 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280" y="332656"/>
            <a:ext cx="8296192" cy="2808312"/>
          </a:xfrm>
          <a:prstGeom prst="rect">
            <a:avLst/>
          </a:prstGeom>
          <a:noFill/>
        </p:spPr>
      </p:pic>
      <p:pic>
        <p:nvPicPr>
          <p:cNvPr id="4099" name="Picture 3" descr="C:\Documents and Settings\Людмила\Мои документы\Мои рисунки\Сканер\2014-11-09 сканирование\сканирование 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01008"/>
            <a:ext cx="8352928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ОТВЕТЫ: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892899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Comic Sans MS" pitchFamily="66" charset="0"/>
              </a:rPr>
              <a:t>1. His father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is not  watching </a:t>
            </a:r>
            <a:r>
              <a:rPr lang="en-US" sz="3200" dirty="0">
                <a:latin typeface="Comic Sans MS" pitchFamily="66" charset="0"/>
              </a:rPr>
              <a:t>TV at the moment. He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is sleeping </a:t>
            </a:r>
            <a:r>
              <a:rPr lang="en-US" sz="3200" dirty="0">
                <a:latin typeface="Comic Sans MS" pitchFamily="66" charset="0"/>
              </a:rPr>
              <a:t>because he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is</a:t>
            </a:r>
            <a:r>
              <a:rPr lang="en-US" sz="3200" dirty="0">
                <a:latin typeface="Comic Sans MS" pitchFamily="66" charset="0"/>
              </a:rPr>
              <a:t> tired. 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2. Pat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is not cooking </a:t>
            </a:r>
            <a:r>
              <a:rPr lang="en-US" sz="3200" dirty="0">
                <a:latin typeface="Comic Sans MS" pitchFamily="66" charset="0"/>
              </a:rPr>
              <a:t>dinner at the moment. She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cooks</a:t>
            </a:r>
            <a:r>
              <a:rPr lang="en-US" sz="3200" dirty="0">
                <a:latin typeface="Comic Sans MS" pitchFamily="66" charset="0"/>
              </a:rPr>
              <a:t> dinner every Monday.  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3.  I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am not drinking </a:t>
            </a:r>
            <a:r>
              <a:rPr lang="en-US" sz="3200" dirty="0">
                <a:latin typeface="Comic Sans MS" pitchFamily="66" charset="0"/>
              </a:rPr>
              <a:t>coffee now. I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am writing </a:t>
            </a:r>
            <a:r>
              <a:rPr lang="en-US" sz="3200" dirty="0">
                <a:latin typeface="Comic Sans MS" pitchFamily="66" charset="0"/>
              </a:rPr>
              <a:t>an English exercise. 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>
                <a:latin typeface="Comic Sans MS" pitchFamily="66" charset="0"/>
              </a:rPr>
              <a:t>4. I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don’t drink </a:t>
            </a:r>
            <a:r>
              <a:rPr lang="en-US" sz="3200" dirty="0">
                <a:latin typeface="Comic Sans MS" pitchFamily="66" charset="0"/>
              </a:rPr>
              <a:t>coffee in the evening. I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drink</a:t>
            </a:r>
            <a:r>
              <a:rPr lang="en-US" sz="3200" dirty="0">
                <a:latin typeface="Comic Sans MS" pitchFamily="66" charset="0"/>
              </a:rPr>
              <a:t> coffee in the morning. 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 </a:t>
            </a:r>
            <a:endParaRPr lang="ru-RU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9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214</TotalTime>
  <Words>293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Present Simple/ Present Continuous</vt:lpstr>
      <vt:lpstr>Слайд 2</vt:lpstr>
      <vt:lpstr>Слова-показатели</vt:lpstr>
      <vt:lpstr>Образование</vt:lpstr>
      <vt:lpstr>Слайд 5</vt:lpstr>
      <vt:lpstr>Раскройте скобки, употребляя глаголы в Present Continuous или Present Simple. </vt:lpstr>
      <vt:lpstr>Раскройте скобки, употребляя глаголы в Present Continuous или Present Simple. </vt:lpstr>
      <vt:lpstr>Слайд 8</vt:lpstr>
      <vt:lpstr>ОТВЕТЫ:</vt:lpstr>
      <vt:lpstr>ОТВЕТЫ: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Simple/ Present Continuous</dc:title>
  <dc:creator>Аня</dc:creator>
  <cp:lastModifiedBy>Кирилл</cp:lastModifiedBy>
  <cp:revision>27</cp:revision>
  <dcterms:created xsi:type="dcterms:W3CDTF">2012-01-24T13:53:21Z</dcterms:created>
  <dcterms:modified xsi:type="dcterms:W3CDTF">2022-02-06T21:02:06Z</dcterms:modified>
</cp:coreProperties>
</file>