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73" r:id="rId3"/>
    <p:sldId id="257" r:id="rId4"/>
    <p:sldId id="261" r:id="rId5"/>
    <p:sldId id="258" r:id="rId6"/>
    <p:sldId id="259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1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9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2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65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8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3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8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9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Экстракция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4548" y="3956279"/>
            <a:ext cx="4817031" cy="1124767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Выполнила: Иванова Мария 9а</a:t>
            </a:r>
          </a:p>
          <a:p>
            <a:r>
              <a:rPr lang="ru-RU" sz="1600" dirty="0" smtClean="0"/>
              <a:t>Руководитель: Злобина Людмила Дмитриевна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222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84" y="441896"/>
            <a:ext cx="9601200" cy="10378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Опыт 2. </a:t>
            </a:r>
            <a:r>
              <a:rPr lang="ru-RU" sz="3200" dirty="0"/>
              <a:t>Выделение хлорофилла из листьев растений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r="567" b="6384"/>
          <a:stretch/>
        </p:blipFill>
        <p:spPr>
          <a:xfrm>
            <a:off x="838237" y="1764019"/>
            <a:ext cx="4478482" cy="421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66" y="1764019"/>
            <a:ext cx="4438417" cy="426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6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78" y="635957"/>
            <a:ext cx="8342418" cy="93831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Опыт 2. Выделение хлорофилла из листьев растений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249" y="437154"/>
            <a:ext cx="3386501" cy="601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7" y="2022967"/>
            <a:ext cx="3694763" cy="367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287" y="2022967"/>
            <a:ext cx="3719345" cy="369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1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89" y="359979"/>
            <a:ext cx="9601200" cy="5964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Опыт 3</a:t>
            </a:r>
            <a:r>
              <a:rPr lang="ru-RU" sz="3200" dirty="0"/>
              <a:t>. </a:t>
            </a:r>
            <a:r>
              <a:rPr lang="ru-RU" sz="3200" dirty="0" smtClean="0"/>
              <a:t>Экстракция </a:t>
            </a:r>
            <a:r>
              <a:rPr lang="ru-RU" sz="3200" dirty="0"/>
              <a:t>янтарной кислоты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7" y="2622512"/>
            <a:ext cx="3065671" cy="278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39" y="1663886"/>
            <a:ext cx="4406975" cy="440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755" y="2460736"/>
            <a:ext cx="3154472" cy="28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3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43" y="526411"/>
            <a:ext cx="9601200" cy="543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92D050"/>
                </a:solidFill>
              </a:rPr>
              <a:t>Опыт 3. </a:t>
            </a:r>
            <a:r>
              <a:rPr lang="ru-RU" sz="3200" dirty="0" smtClean="0">
                <a:solidFill>
                  <a:srgbClr val="92D050"/>
                </a:solidFill>
              </a:rPr>
              <a:t>Экстракция </a:t>
            </a:r>
            <a:r>
              <a:rPr lang="ru-RU" sz="3200" dirty="0">
                <a:solidFill>
                  <a:srgbClr val="92D050"/>
                </a:solidFill>
              </a:rPr>
              <a:t>янтарной кислоты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332" y="1652349"/>
            <a:ext cx="4295964" cy="429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4" y="1737190"/>
            <a:ext cx="4433796" cy="412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0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89" y="228602"/>
            <a:ext cx="2443655" cy="75411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2207" y="1481959"/>
            <a:ext cx="9611710" cy="241737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Я узнала:</a:t>
            </a:r>
          </a:p>
          <a:p>
            <a:r>
              <a:rPr lang="ru-RU" dirty="0" smtClean="0"/>
              <a:t>что </a:t>
            </a:r>
            <a:r>
              <a:rPr lang="ru-RU" dirty="0"/>
              <a:t>такое экстракция, как она осуществляется, а также области ее применения;</a:t>
            </a:r>
          </a:p>
          <a:p>
            <a:r>
              <a:rPr lang="ru-RU" dirty="0" smtClean="0"/>
              <a:t>что </a:t>
            </a:r>
            <a:r>
              <a:rPr lang="ru-RU" dirty="0"/>
              <a:t>такое экстрагенты, и какими они бывают;</a:t>
            </a:r>
          </a:p>
          <a:p>
            <a:r>
              <a:rPr lang="ru-RU" dirty="0" smtClean="0"/>
              <a:t>как </a:t>
            </a:r>
            <a:r>
              <a:rPr lang="ru-RU" dirty="0"/>
              <a:t>с помощью экстракции выделять компоненты смесей.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1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03" y="654269"/>
            <a:ext cx="3273972" cy="722586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8123" y="1602825"/>
            <a:ext cx="9033641" cy="2811519"/>
          </a:xfrm>
        </p:spPr>
        <p:txBody>
          <a:bodyPr/>
          <a:lstStyle/>
          <a:p>
            <a:r>
              <a:rPr lang="ru-RU" dirty="0" smtClean="0"/>
              <a:t>О</a:t>
            </a:r>
            <a:r>
              <a:rPr lang="ru-RU" dirty="0"/>
              <a:t>. Ольгин «Опыты без взрывов» М., «Химия», 1995</a:t>
            </a:r>
          </a:p>
          <a:p>
            <a:r>
              <a:rPr lang="ru-RU" dirty="0" smtClean="0"/>
              <a:t>https</a:t>
            </a:r>
            <a:r>
              <a:rPr lang="ru-RU" dirty="0"/>
              <a:t>://dic.academic.ru/dic.nsf/bse/153357/Экстракция</a:t>
            </a:r>
          </a:p>
          <a:p>
            <a:r>
              <a:rPr lang="ru-RU" dirty="0" smtClean="0"/>
              <a:t>http</a:t>
            </a:r>
            <a:r>
              <a:rPr lang="ru-RU" dirty="0"/>
              <a:t>://orgchemlab.com/extraction.html</a:t>
            </a:r>
          </a:p>
          <a:p>
            <a:r>
              <a:rPr lang="ru-RU" dirty="0" smtClean="0"/>
              <a:t>https</a:t>
            </a:r>
            <a:r>
              <a:rPr lang="ru-RU" dirty="0"/>
              <a:t>://wiki2.info/Экстракцияъ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9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620" y="365288"/>
            <a:ext cx="3299381" cy="6245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 и 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161" y="1494147"/>
            <a:ext cx="9601200" cy="3581400"/>
          </a:xfrm>
        </p:spPr>
        <p:txBody>
          <a:bodyPr>
            <a:normAutofit/>
          </a:bodyPr>
          <a:lstStyle/>
          <a:p>
            <a:r>
              <a:rPr lang="ru-RU" sz="2400" dirty="0"/>
              <a:t>Цель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Познакомиться с методом экстракции.</a:t>
            </a:r>
          </a:p>
          <a:p>
            <a:r>
              <a:rPr lang="ru-RU" sz="2400" dirty="0"/>
              <a:t>Задачи:</a:t>
            </a:r>
          </a:p>
          <a:p>
            <a:pPr marL="0" indent="0">
              <a:buNone/>
            </a:pPr>
            <a:r>
              <a:rPr lang="ru-RU" sz="2400" dirty="0"/>
              <a:t>1. Используя литературные источники, выяснить суть процесса экстракции </a:t>
            </a:r>
            <a:r>
              <a:rPr lang="ru-RU" sz="2400" dirty="0" smtClean="0"/>
              <a:t>и области </a:t>
            </a:r>
            <a:r>
              <a:rPr lang="ru-RU" sz="2400" dirty="0"/>
              <a:t>её применения.</a:t>
            </a:r>
          </a:p>
          <a:p>
            <a:pPr marL="0" indent="0">
              <a:buNone/>
            </a:pPr>
            <a:r>
              <a:rPr lang="ru-RU" sz="2400" dirty="0"/>
              <a:t>2. Поставить опыты, моделирующие некоторые производственные процессы с использованием метода экстракции.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910" y="517634"/>
            <a:ext cx="6111765" cy="764628"/>
          </a:xfrm>
        </p:spPr>
        <p:txBody>
          <a:bodyPr/>
          <a:lstStyle/>
          <a:p>
            <a:r>
              <a:rPr lang="ru-RU" dirty="0" smtClean="0"/>
              <a:t>Что такое экстракция?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13" y="1868919"/>
            <a:ext cx="9245435" cy="2236076"/>
          </a:xfrm>
        </p:spPr>
        <p:txBody>
          <a:bodyPr>
            <a:noAutofit/>
          </a:bodyPr>
          <a:lstStyle/>
          <a:p>
            <a:r>
              <a:rPr lang="ru-RU" sz="2400" dirty="0"/>
              <a:t>Экстракция – процесс разделения смеси жидких или твёрдых веществ с помощью избирательных (селективных) растворителей (экстрагентов). </a:t>
            </a:r>
            <a:r>
              <a:rPr lang="ru-RU" sz="2400" dirty="0" smtClean="0"/>
              <a:t>Подчиняется </a:t>
            </a:r>
            <a:r>
              <a:rPr lang="ru-RU" sz="2400" dirty="0"/>
              <a:t>законам диффузии и равновесного распределения. </a:t>
            </a:r>
          </a:p>
        </p:txBody>
      </p:sp>
    </p:spTree>
    <p:extLst>
      <p:ext uri="{BB962C8B-B14F-4D97-AF65-F5344CB8AC3E}">
        <p14:creationId xmlns:p14="http://schemas.microsoft.com/office/powerpoint/2010/main" val="7798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358" y="285974"/>
            <a:ext cx="3483745" cy="691055"/>
          </a:xfrm>
        </p:spPr>
        <p:txBody>
          <a:bodyPr>
            <a:noAutofit/>
          </a:bodyPr>
          <a:lstStyle/>
          <a:p>
            <a:r>
              <a:rPr lang="ru-RU" sz="4000" dirty="0" smtClean="0"/>
              <a:t>Э</a:t>
            </a:r>
            <a:r>
              <a:rPr lang="ru-RU" sz="4000" dirty="0"/>
              <a:t>к</a:t>
            </a:r>
            <a:r>
              <a:rPr lang="ru-RU" sz="4000" dirty="0" smtClean="0"/>
              <a:t>страгенты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87" t="5689" r="6821" b="1634"/>
          <a:stretch/>
        </p:blipFill>
        <p:spPr>
          <a:xfrm>
            <a:off x="592452" y="4048280"/>
            <a:ext cx="4210025" cy="261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2381" t="8918" r="25083" b="4661"/>
          <a:stretch/>
        </p:blipFill>
        <p:spPr>
          <a:xfrm>
            <a:off x="415081" y="166160"/>
            <a:ext cx="1886778" cy="3882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844" y="309974"/>
            <a:ext cx="2052531" cy="3738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326" y="4020527"/>
            <a:ext cx="4504545" cy="253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6674" t="3901" r="26020" b="5572"/>
          <a:stretch/>
        </p:blipFill>
        <p:spPr>
          <a:xfrm>
            <a:off x="5919583" y="1058480"/>
            <a:ext cx="1505261" cy="28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648" y="432035"/>
            <a:ext cx="7888013" cy="670034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Экстракция в повседневной жизни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979" y="1370841"/>
            <a:ext cx="11366938" cy="48610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Самым простым и часто встречающимся примером является заваривание чая или кофе.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5" t="1864" r="-2044" b="2163"/>
          <a:stretch/>
        </p:blipFill>
        <p:spPr>
          <a:xfrm>
            <a:off x="1083161" y="2390301"/>
            <a:ext cx="4427705" cy="430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412" t="-493" r="14711" b="7682"/>
          <a:stretch/>
        </p:blipFill>
        <p:spPr>
          <a:xfrm>
            <a:off x="5906791" y="3007852"/>
            <a:ext cx="4475171" cy="355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6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554" y="344940"/>
            <a:ext cx="5153803" cy="60697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Области применения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05" y="4148037"/>
            <a:ext cx="4618100" cy="259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un9-74.userapi.com/impg/x-XEtV-lwz4jUoK8c4QVeabVxpyfgK5pljl5qg/OtIqnd3Yy5k.jpg?size=334x500&amp;quality=96&amp;proxy=1&amp;sign=6e09b1cc840670ff1503afb46e4d18fb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6" t="9466" r="-12243" b="20631"/>
          <a:stretch/>
        </p:blipFill>
        <p:spPr bwMode="auto">
          <a:xfrm>
            <a:off x="8460597" y="4155197"/>
            <a:ext cx="3371977" cy="2588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62" y="3395789"/>
            <a:ext cx="3135492" cy="334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1045" y="1170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Извлечение </a:t>
            </a:r>
            <a:r>
              <a:rPr lang="ru-RU" dirty="0"/>
              <a:t>масел, алкалоидов, витаминов, гормонов из природного сырья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0037" y="3395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звлечение </a:t>
            </a:r>
            <a:r>
              <a:rPr lang="ru-RU" dirty="0"/>
              <a:t>органических кислот (уксусная, лимонная и. т.д.) из водных растворов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5505" y="2282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Лакокрасочная промышленность, применяется в медицине (получение настоек и отваров)</a:t>
            </a:r>
          </a:p>
        </p:txBody>
      </p:sp>
    </p:spTree>
    <p:extLst>
      <p:ext uri="{BB962C8B-B14F-4D97-AF65-F5344CB8AC3E}">
        <p14:creationId xmlns:p14="http://schemas.microsoft.com/office/powerpoint/2010/main" val="38470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050" y="381324"/>
            <a:ext cx="4972640" cy="733097"/>
          </a:xfrm>
        </p:spPr>
        <p:txBody>
          <a:bodyPr>
            <a:noAutofit/>
          </a:bodyPr>
          <a:lstStyle/>
          <a:p>
            <a:r>
              <a:rPr lang="ru-RU" dirty="0" smtClean="0"/>
              <a:t>Способы экстракции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76" y="2462867"/>
            <a:ext cx="3234073" cy="304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-18310" t="2684" r="30291" b="329"/>
          <a:stretch/>
        </p:blipFill>
        <p:spPr>
          <a:xfrm>
            <a:off x="254169" y="2080620"/>
            <a:ext cx="2445527" cy="395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0881" y="1517531"/>
            <a:ext cx="371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Экстракция в колонне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169" y="1473251"/>
            <a:ext cx="440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Смесительно-отстойная экстракция</a:t>
            </a:r>
          </a:p>
        </p:txBody>
      </p:sp>
    </p:spTree>
    <p:extLst>
      <p:ext uri="{BB962C8B-B14F-4D97-AF65-F5344CB8AC3E}">
        <p14:creationId xmlns:p14="http://schemas.microsoft.com/office/powerpoint/2010/main" val="6742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5909" y="2965461"/>
            <a:ext cx="5743903" cy="69213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/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128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3" y="164617"/>
            <a:ext cx="9174425" cy="10589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Опыт 1. </a:t>
            </a:r>
            <a:r>
              <a:rPr lang="ru-RU" sz="3200" dirty="0"/>
              <a:t>Э</a:t>
            </a:r>
            <a:r>
              <a:rPr lang="ru-RU" sz="3200" dirty="0" smtClean="0"/>
              <a:t>кстракция </a:t>
            </a:r>
            <a:r>
              <a:rPr lang="ru-RU" sz="3200" dirty="0"/>
              <a:t>йода органическим растворителем (646)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4" y="2312636"/>
            <a:ext cx="3142210" cy="307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83" y="2039986"/>
            <a:ext cx="3905965" cy="36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787" y="2234153"/>
            <a:ext cx="3364853" cy="31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250</Words>
  <Application>Microsoft Office PowerPoint</Application>
  <PresentationFormat>Широкоэкранный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Экстракция</vt:lpstr>
      <vt:lpstr>Цель и задачи</vt:lpstr>
      <vt:lpstr>Что такое экстракция?</vt:lpstr>
      <vt:lpstr>Экстрагенты</vt:lpstr>
      <vt:lpstr>Экстракция в повседневной жизни</vt:lpstr>
      <vt:lpstr> Области применения </vt:lpstr>
      <vt:lpstr>Способы экстракции</vt:lpstr>
      <vt:lpstr> Практическая часть</vt:lpstr>
      <vt:lpstr>Опыт 1. Экстракция йода органическим растворителем (646) </vt:lpstr>
      <vt:lpstr>Опыт 2. Выделение хлорофилла из листьев растений</vt:lpstr>
      <vt:lpstr>Опыт 2. Выделение хлорофилла из листьев растений</vt:lpstr>
      <vt:lpstr>Опыт 3. Экстракция янтарной кислоты</vt:lpstr>
      <vt:lpstr>Опыт 3. Экстракция янтарной кислоты</vt:lpstr>
      <vt:lpstr>Выводы</vt:lpstr>
      <vt:lpstr>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</dc:creator>
  <cp:lastModifiedBy>Mari</cp:lastModifiedBy>
  <cp:revision>50</cp:revision>
  <dcterms:created xsi:type="dcterms:W3CDTF">2021-02-03T15:32:44Z</dcterms:created>
  <dcterms:modified xsi:type="dcterms:W3CDTF">2021-02-25T17:52:24Z</dcterms:modified>
</cp:coreProperties>
</file>